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70" r:id="rId2"/>
    <p:sldId id="425" r:id="rId3"/>
    <p:sldId id="420" r:id="rId4"/>
    <p:sldId id="416" r:id="rId5"/>
    <p:sldId id="437" r:id="rId6"/>
    <p:sldId id="426" r:id="rId7"/>
    <p:sldId id="438" r:id="rId8"/>
    <p:sldId id="427" r:id="rId9"/>
    <p:sldId id="439" r:id="rId10"/>
    <p:sldId id="428" r:id="rId11"/>
    <p:sldId id="440" r:id="rId12"/>
    <p:sldId id="436" r:id="rId13"/>
    <p:sldId id="430" r:id="rId14"/>
    <p:sldId id="441" r:id="rId15"/>
    <p:sldId id="431" r:id="rId16"/>
    <p:sldId id="442" r:id="rId17"/>
    <p:sldId id="432" r:id="rId18"/>
    <p:sldId id="443" r:id="rId19"/>
    <p:sldId id="433" r:id="rId20"/>
    <p:sldId id="444" r:id="rId21"/>
    <p:sldId id="43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D700"/>
    <a:srgbClr val="32BF84"/>
    <a:srgbClr val="F08080"/>
    <a:srgbClr val="5B9AEE"/>
    <a:srgbClr val="3C3F41"/>
    <a:srgbClr val="70AD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693" autoAdjust="0"/>
  </p:normalViewPr>
  <p:slideViewPr>
    <p:cSldViewPr snapToGrid="0">
      <p:cViewPr varScale="1">
        <p:scale>
          <a:sx n="108" d="100"/>
          <a:sy n="108" d="100"/>
        </p:scale>
        <p:origin x="19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H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FB1EE1-3A0E-4B17-AAA2-449BF2DED62A}" type="datetimeFigureOut">
              <a:rPr lang="en-HK" smtClean="0"/>
              <a:t>30/4/2024</a:t>
            </a:fld>
            <a:endParaRPr lang="en-H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H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H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30EE51-DAAA-4946-8814-1FA7532A18B5}" type="slidenum">
              <a:rPr lang="en-HK" smtClean="0"/>
              <a:t>‹#›</a:t>
            </a:fld>
            <a:endParaRPr lang="en-HK"/>
          </a:p>
        </p:txBody>
      </p:sp>
    </p:spTree>
    <p:extLst>
      <p:ext uri="{BB962C8B-B14F-4D97-AF65-F5344CB8AC3E}">
        <p14:creationId xmlns:p14="http://schemas.microsoft.com/office/powerpoint/2010/main" val="719861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30EE51-DAAA-4946-8814-1FA7532A18B5}" type="slidenum">
              <a:rPr lang="en-HK" smtClean="0"/>
              <a:t>1</a:t>
            </a:fld>
            <a:endParaRPr lang="en-HK"/>
          </a:p>
        </p:txBody>
      </p:sp>
    </p:spTree>
    <p:extLst>
      <p:ext uri="{BB962C8B-B14F-4D97-AF65-F5344CB8AC3E}">
        <p14:creationId xmlns:p14="http://schemas.microsoft.com/office/powerpoint/2010/main" val="2658976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30EE51-DAAA-4946-8814-1FA7532A18B5}" type="slidenum">
              <a:rPr lang="en-HK" smtClean="0"/>
              <a:t>2</a:t>
            </a:fld>
            <a:endParaRPr lang="en-HK"/>
          </a:p>
        </p:txBody>
      </p:sp>
    </p:spTree>
    <p:extLst>
      <p:ext uri="{BB962C8B-B14F-4D97-AF65-F5344CB8AC3E}">
        <p14:creationId xmlns:p14="http://schemas.microsoft.com/office/powerpoint/2010/main" val="4049462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4632C66-BF8E-41E3-B40D-FC5BB852C7B9}" type="datetimeFigureOut">
              <a:rPr lang="en-US" smtClean="0"/>
              <a:t>4/30/2024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DC6D9B-0B56-415E-9687-DCE5729089F8}" type="slidenum">
              <a:rPr lang="en-US" smtClean="0"/>
              <a:t>‹#›</a:t>
            </a:fld>
            <a:endParaRPr lang="en-US"/>
          </a:p>
        </p:txBody>
      </p:sp>
    </p:spTree>
    <p:extLst>
      <p:ext uri="{BB962C8B-B14F-4D97-AF65-F5344CB8AC3E}">
        <p14:creationId xmlns:p14="http://schemas.microsoft.com/office/powerpoint/2010/main" val="1701265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632C66-BF8E-41E3-B40D-FC5BB852C7B9}" type="datetimeFigureOut">
              <a:rPr lang="en-US" smtClean="0"/>
              <a:t>4/30/2024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DC6D9B-0B56-415E-9687-DCE5729089F8}" type="slidenum">
              <a:rPr lang="en-US" smtClean="0"/>
              <a:t>‹#›</a:t>
            </a:fld>
            <a:endParaRPr lang="en-US"/>
          </a:p>
        </p:txBody>
      </p:sp>
    </p:spTree>
    <p:extLst>
      <p:ext uri="{BB962C8B-B14F-4D97-AF65-F5344CB8AC3E}">
        <p14:creationId xmlns:p14="http://schemas.microsoft.com/office/powerpoint/2010/main" val="1666348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632C66-BF8E-41E3-B40D-FC5BB852C7B9}" type="datetimeFigureOut">
              <a:rPr lang="en-US" smtClean="0"/>
              <a:t>4/30/2024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DC6D9B-0B56-415E-9687-DCE5729089F8}" type="slidenum">
              <a:rPr lang="en-US" smtClean="0"/>
              <a:t>‹#›</a:t>
            </a:fld>
            <a:endParaRPr lang="en-US"/>
          </a:p>
        </p:txBody>
      </p:sp>
    </p:spTree>
    <p:extLst>
      <p:ext uri="{BB962C8B-B14F-4D97-AF65-F5344CB8AC3E}">
        <p14:creationId xmlns:p14="http://schemas.microsoft.com/office/powerpoint/2010/main" val="1372496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632C66-BF8E-41E3-B40D-FC5BB852C7B9}" type="datetimeFigureOut">
              <a:rPr lang="en-US" smtClean="0"/>
              <a:t>4/30/2024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DC6D9B-0B56-415E-9687-DCE5729089F8}" type="slidenum">
              <a:rPr lang="en-US" smtClean="0"/>
              <a:t>‹#›</a:t>
            </a:fld>
            <a:endParaRPr lang="en-US"/>
          </a:p>
        </p:txBody>
      </p:sp>
    </p:spTree>
    <p:extLst>
      <p:ext uri="{BB962C8B-B14F-4D97-AF65-F5344CB8AC3E}">
        <p14:creationId xmlns:p14="http://schemas.microsoft.com/office/powerpoint/2010/main" val="3718108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4632C66-BF8E-41E3-B40D-FC5BB852C7B9}" type="datetimeFigureOut">
              <a:rPr lang="en-US" smtClean="0"/>
              <a:t>4/30/2024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DC6D9B-0B56-415E-9687-DCE5729089F8}" type="slidenum">
              <a:rPr lang="en-US" smtClean="0"/>
              <a:t>‹#›</a:t>
            </a:fld>
            <a:endParaRPr lang="en-US"/>
          </a:p>
        </p:txBody>
      </p:sp>
    </p:spTree>
    <p:extLst>
      <p:ext uri="{BB962C8B-B14F-4D97-AF65-F5344CB8AC3E}">
        <p14:creationId xmlns:p14="http://schemas.microsoft.com/office/powerpoint/2010/main" val="899550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632C66-BF8E-41E3-B40D-FC5BB852C7B9}" type="datetimeFigureOut">
              <a:rPr lang="en-US" smtClean="0"/>
              <a:t>4/30/2024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DC6D9B-0B56-415E-9687-DCE5729089F8}" type="slidenum">
              <a:rPr lang="en-US" smtClean="0"/>
              <a:t>‹#›</a:t>
            </a:fld>
            <a:endParaRPr lang="en-US"/>
          </a:p>
        </p:txBody>
      </p:sp>
    </p:spTree>
    <p:extLst>
      <p:ext uri="{BB962C8B-B14F-4D97-AF65-F5344CB8AC3E}">
        <p14:creationId xmlns:p14="http://schemas.microsoft.com/office/powerpoint/2010/main" val="469769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632C66-BF8E-41E3-B40D-FC5BB852C7B9}" type="datetimeFigureOut">
              <a:rPr lang="en-US" smtClean="0"/>
              <a:t>4/30/2024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DC6D9B-0B56-415E-9687-DCE5729089F8}" type="slidenum">
              <a:rPr lang="en-US" smtClean="0"/>
              <a:t>‹#›</a:t>
            </a:fld>
            <a:endParaRPr lang="en-US"/>
          </a:p>
        </p:txBody>
      </p:sp>
    </p:spTree>
    <p:extLst>
      <p:ext uri="{BB962C8B-B14F-4D97-AF65-F5344CB8AC3E}">
        <p14:creationId xmlns:p14="http://schemas.microsoft.com/office/powerpoint/2010/main" val="1104830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632C66-BF8E-41E3-B40D-FC5BB852C7B9}" type="datetimeFigureOut">
              <a:rPr lang="en-US" smtClean="0"/>
              <a:t>4/30/2024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DC6D9B-0B56-415E-9687-DCE5729089F8}" type="slidenum">
              <a:rPr lang="en-US" smtClean="0"/>
              <a:t>‹#›</a:t>
            </a:fld>
            <a:endParaRPr lang="en-US"/>
          </a:p>
        </p:txBody>
      </p:sp>
    </p:spTree>
    <p:extLst>
      <p:ext uri="{BB962C8B-B14F-4D97-AF65-F5344CB8AC3E}">
        <p14:creationId xmlns:p14="http://schemas.microsoft.com/office/powerpoint/2010/main" val="1351845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632C66-BF8E-41E3-B40D-FC5BB852C7B9}" type="datetimeFigureOut">
              <a:rPr lang="en-US" smtClean="0"/>
              <a:t>4/30/2024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DC6D9B-0B56-415E-9687-DCE5729089F8}" type="slidenum">
              <a:rPr lang="en-US" smtClean="0"/>
              <a:t>‹#›</a:t>
            </a:fld>
            <a:endParaRPr lang="en-US"/>
          </a:p>
        </p:txBody>
      </p:sp>
    </p:spTree>
    <p:extLst>
      <p:ext uri="{BB962C8B-B14F-4D97-AF65-F5344CB8AC3E}">
        <p14:creationId xmlns:p14="http://schemas.microsoft.com/office/powerpoint/2010/main" val="2781490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632C66-BF8E-41E3-B40D-FC5BB852C7B9}" type="datetimeFigureOut">
              <a:rPr lang="en-US" smtClean="0"/>
              <a:t>4/30/2024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DC6D9B-0B56-415E-9687-DCE5729089F8}" type="slidenum">
              <a:rPr lang="en-US" smtClean="0"/>
              <a:t>‹#›</a:t>
            </a:fld>
            <a:endParaRPr lang="en-US"/>
          </a:p>
        </p:txBody>
      </p:sp>
    </p:spTree>
    <p:extLst>
      <p:ext uri="{BB962C8B-B14F-4D97-AF65-F5344CB8AC3E}">
        <p14:creationId xmlns:p14="http://schemas.microsoft.com/office/powerpoint/2010/main" val="2313753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632C66-BF8E-41E3-B40D-FC5BB852C7B9}" type="datetimeFigureOut">
              <a:rPr lang="en-US" smtClean="0"/>
              <a:t>4/30/2024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DC6D9B-0B56-415E-9687-DCE5729089F8}" type="slidenum">
              <a:rPr lang="en-US" smtClean="0"/>
              <a:t>‹#›</a:t>
            </a:fld>
            <a:endParaRPr lang="en-US"/>
          </a:p>
        </p:txBody>
      </p:sp>
    </p:spTree>
    <p:extLst>
      <p:ext uri="{BB962C8B-B14F-4D97-AF65-F5344CB8AC3E}">
        <p14:creationId xmlns:p14="http://schemas.microsoft.com/office/powerpoint/2010/main" val="1747160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632C66-BF8E-41E3-B40D-FC5BB852C7B9}" type="datetimeFigureOut">
              <a:rPr lang="en-US" smtClean="0"/>
              <a:t>4/30/2024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DC6D9B-0B56-415E-9687-DCE5729089F8}" type="slidenum">
              <a:rPr lang="en-US" smtClean="0"/>
              <a:t>‹#›</a:t>
            </a:fld>
            <a:endParaRPr lang="en-US"/>
          </a:p>
        </p:txBody>
      </p:sp>
    </p:spTree>
    <p:extLst>
      <p:ext uri="{BB962C8B-B14F-4D97-AF65-F5344CB8AC3E}">
        <p14:creationId xmlns:p14="http://schemas.microsoft.com/office/powerpoint/2010/main" val="13803390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C5C3312C-8274-B0CD-3E3C-52F3464F6118}"/>
              </a:ext>
            </a:extLst>
          </p:cNvPr>
          <p:cNvPicPr>
            <a:picLocks noChangeAspect="1"/>
          </p:cNvPicPr>
          <p:nvPr/>
        </p:nvPicPr>
        <p:blipFill rotWithShape="1">
          <a:blip r:embed="rId3"/>
          <a:srcRect l="291"/>
          <a:stretch/>
        </p:blipFill>
        <p:spPr>
          <a:xfrm>
            <a:off x="9673" y="0"/>
            <a:ext cx="12172653" cy="6858000"/>
          </a:xfrm>
          <a:prstGeom prst="rect">
            <a:avLst/>
          </a:prstGeom>
        </p:spPr>
      </p:pic>
      <p:sp>
        <p:nvSpPr>
          <p:cNvPr id="10" name="文本框 9">
            <a:extLst>
              <a:ext uri="{FF2B5EF4-FFF2-40B4-BE49-F238E27FC236}">
                <a16:creationId xmlns:a16="http://schemas.microsoft.com/office/drawing/2014/main" id="{41466226-E7BF-842B-7D60-ED22665FD72C}"/>
              </a:ext>
            </a:extLst>
          </p:cNvPr>
          <p:cNvSpPr txBox="1"/>
          <p:nvPr/>
        </p:nvSpPr>
        <p:spPr>
          <a:xfrm>
            <a:off x="1397847" y="903204"/>
            <a:ext cx="9396304" cy="1200329"/>
          </a:xfrm>
          <a:prstGeom prst="rect">
            <a:avLst/>
          </a:prstGeom>
          <a:noFill/>
        </p:spPr>
        <p:txBody>
          <a:bodyPr wrap="square">
            <a:spAutoFit/>
          </a:bodyPr>
          <a:lstStyle/>
          <a:p>
            <a:pPr algn="ctr"/>
            <a:r>
              <a:rPr lang="en-US" altLang="zh-CN" sz="3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Evaluation of Different Manifold Learning Methods for Faces Ordering</a:t>
            </a:r>
          </a:p>
        </p:txBody>
      </p:sp>
      <p:sp>
        <p:nvSpPr>
          <p:cNvPr id="11" name="TextBox 3">
            <a:extLst>
              <a:ext uri="{FF2B5EF4-FFF2-40B4-BE49-F238E27FC236}">
                <a16:creationId xmlns:a16="http://schemas.microsoft.com/office/drawing/2014/main" id="{A79924C7-CCD5-6F95-47D5-CE587E7C6FF7}"/>
              </a:ext>
            </a:extLst>
          </p:cNvPr>
          <p:cNvSpPr txBox="1"/>
          <p:nvPr/>
        </p:nvSpPr>
        <p:spPr>
          <a:xfrm>
            <a:off x="4324396" y="2593657"/>
            <a:ext cx="3110074" cy="1200329"/>
          </a:xfrm>
          <a:prstGeom prst="rect">
            <a:avLst/>
          </a:prstGeom>
          <a:solidFill>
            <a:srgbClr val="FFFFFF"/>
          </a:solidFill>
        </p:spPr>
        <p:txBody>
          <a:bodyPr wrap="square" rtlCol="0">
            <a:spAutoFit/>
          </a:bodyPr>
          <a:lstStyle/>
          <a:p>
            <a:pPr algn="ctr"/>
            <a:r>
              <a:rPr lang="en-HK" dirty="0" err="1">
                <a:latin typeface="Times New Roman" panose="02020603050405020304" pitchFamily="18" charset="0"/>
                <a:cs typeface="Times New Roman" panose="02020603050405020304" pitchFamily="18" charset="0"/>
              </a:rPr>
              <a:t>Mingchen</a:t>
            </a:r>
            <a:r>
              <a:rPr lang="en-HK" dirty="0">
                <a:latin typeface="Times New Roman" panose="02020603050405020304" pitchFamily="18" charset="0"/>
                <a:cs typeface="Times New Roman" panose="02020603050405020304" pitchFamily="18" charset="0"/>
              </a:rPr>
              <a:t> Li 21021409</a:t>
            </a:r>
          </a:p>
          <a:p>
            <a:pPr algn="ctr"/>
            <a:r>
              <a:rPr lang="en-HK" dirty="0" err="1">
                <a:latin typeface="Times New Roman" panose="02020603050405020304" pitchFamily="18" charset="0"/>
                <a:cs typeface="Times New Roman" panose="02020603050405020304" pitchFamily="18" charset="0"/>
              </a:rPr>
              <a:t>Zinan</a:t>
            </a:r>
            <a:r>
              <a:rPr lang="en-HK" dirty="0">
                <a:latin typeface="Times New Roman" panose="02020603050405020304" pitchFamily="18" charset="0"/>
                <a:cs typeface="Times New Roman" panose="02020603050405020304" pitchFamily="18" charset="0"/>
              </a:rPr>
              <a:t> Lin 20884086 </a:t>
            </a:r>
          </a:p>
          <a:p>
            <a:pPr algn="ctr"/>
            <a:r>
              <a:rPr lang="en-HK" dirty="0">
                <a:latin typeface="Times New Roman" panose="02020603050405020304" pitchFamily="18" charset="0"/>
                <a:cs typeface="Times New Roman" panose="02020603050405020304" pitchFamily="18" charset="0"/>
              </a:rPr>
              <a:t>Shihong Zhang 21018854</a:t>
            </a:r>
          </a:p>
          <a:p>
            <a:pPr algn="ctr"/>
            <a:r>
              <a:rPr lang="en-HK" dirty="0">
                <a:latin typeface="Times New Roman" panose="02020603050405020304" pitchFamily="18" charset="0"/>
                <a:cs typeface="Times New Roman" panose="02020603050405020304" pitchFamily="18" charset="0"/>
              </a:rPr>
              <a:t>Lige Zhao 21033763</a:t>
            </a:r>
          </a:p>
        </p:txBody>
      </p:sp>
    </p:spTree>
    <p:extLst>
      <p:ext uri="{BB962C8B-B14F-4D97-AF65-F5344CB8AC3E}">
        <p14:creationId xmlns:p14="http://schemas.microsoft.com/office/powerpoint/2010/main" val="1239445945"/>
      </p:ext>
    </p:extLst>
  </p:cSld>
  <p:clrMapOvr>
    <a:masterClrMapping/>
  </p:clrMapOvr>
  <mc:AlternateContent xmlns:mc="http://schemas.openxmlformats.org/markup-compatibility/2006">
    <mc:Choice xmlns:p14="http://schemas.microsoft.com/office/powerpoint/2010/main" Requires="p14">
      <p:transition spd="slow" p14:dur="2000" advTm="6721"/>
    </mc:Choice>
    <mc:Fallback>
      <p:transition spd="slow" advTm="672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047F9E-5C1B-F5D2-47E0-16CDF4D0B575}"/>
            </a:ext>
          </a:extLst>
        </p:cNvPr>
        <p:cNvGrpSpPr/>
        <p:nvPr/>
      </p:nvGrpSpPr>
      <p:grpSpPr>
        <a:xfrm>
          <a:off x="0" y="0"/>
          <a:ext cx="0" cy="0"/>
          <a:chOff x="0" y="0"/>
          <a:chExt cx="0" cy="0"/>
        </a:xfrm>
      </p:grpSpPr>
      <p:sp>
        <p:nvSpPr>
          <p:cNvPr id="4" name="Rectangle 2">
            <a:extLst>
              <a:ext uri="{FF2B5EF4-FFF2-40B4-BE49-F238E27FC236}">
                <a16:creationId xmlns:a16="http://schemas.microsoft.com/office/drawing/2014/main" id="{E809A36E-A156-5A64-A2DF-9C02A27E3B3B}"/>
              </a:ext>
            </a:extLst>
          </p:cNvPr>
          <p:cNvSpPr txBox="1">
            <a:spLocks noChangeArrowheads="1"/>
          </p:cNvSpPr>
          <p:nvPr/>
        </p:nvSpPr>
        <p:spPr bwMode="auto">
          <a:xfrm>
            <a:off x="3402991" y="5715000"/>
            <a:ext cx="999326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3600" b="1" dirty="0">
              <a:solidFill>
                <a:schemeClr val="accent1">
                  <a:lumMod val="75000"/>
                </a:schemeClr>
              </a:solidFill>
              <a:latin typeface="Arial" panose="020B0604020202020204" pitchFamily="34" charset="0"/>
              <a:ea typeface="華康儷粗黑(P)" panose="020B0700000000000000" pitchFamily="34" charset="-120"/>
              <a:cs typeface="Arial" panose="020B0604020202020204" pitchFamily="34" charset="0"/>
            </a:endParaRPr>
          </a:p>
        </p:txBody>
      </p:sp>
      <p:sp>
        <p:nvSpPr>
          <p:cNvPr id="9" name="Rectangle 2">
            <a:extLst>
              <a:ext uri="{FF2B5EF4-FFF2-40B4-BE49-F238E27FC236}">
                <a16:creationId xmlns:a16="http://schemas.microsoft.com/office/drawing/2014/main" id="{A13651FF-5569-DD8C-DBA4-58BD7C5C8AA5}"/>
              </a:ext>
            </a:extLst>
          </p:cNvPr>
          <p:cNvSpPr txBox="1">
            <a:spLocks noChangeArrowheads="1"/>
          </p:cNvSpPr>
          <p:nvPr/>
        </p:nvSpPr>
        <p:spPr bwMode="auto">
          <a:xfrm>
            <a:off x="0" y="0"/>
            <a:ext cx="12191999" cy="858982"/>
          </a:xfrm>
          <a:prstGeom prst="rect">
            <a:avLst/>
          </a:prstGeom>
          <a:solidFill>
            <a:schemeClr val="accent1">
              <a:lumMod val="75000"/>
            </a:schemeClr>
          </a:solidFill>
          <a:ln>
            <a:noFill/>
          </a:ln>
          <a:effectLst/>
        </p:spPr>
        <p:txBody>
          <a:bodyPr vert="horz" wrap="square" lIns="91440" tIns="45720" rIns="91440" bIns="45720" numCol="1" anchor="ctr" anchorCtr="0" compatLnSpc="1">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chemeClr val="bg1"/>
                </a:solidFill>
                <a:latin typeface="Times New Roman" panose="02020603050405020304" pitchFamily="18" charset="0"/>
                <a:ea typeface="華康儷粗黑(P)" panose="020B0700000000000000" pitchFamily="34" charset="-120"/>
                <a:cs typeface="Times New Roman" panose="02020603050405020304" pitchFamily="18" charset="0"/>
              </a:rPr>
              <a:t>LLE/MLLE embedding:</a:t>
            </a:r>
            <a:r>
              <a:rPr lang="zh-CN" altLang="en-US" sz="3600" b="1" dirty="0">
                <a:solidFill>
                  <a:schemeClr val="bg1"/>
                </a:solidFill>
                <a:latin typeface="Times New Roman" panose="02020603050405020304" pitchFamily="18" charset="0"/>
                <a:ea typeface="華康儷粗黑(P)" panose="020B0700000000000000" pitchFamily="34" charset="-120"/>
                <a:cs typeface="Times New Roman" panose="02020603050405020304" pitchFamily="18" charset="0"/>
              </a:rPr>
              <a:t> </a:t>
            </a:r>
            <a:r>
              <a:rPr lang="en-US" altLang="zh-CN" sz="3600" b="1" dirty="0">
                <a:solidFill>
                  <a:schemeClr val="bg1"/>
                </a:solidFill>
                <a:latin typeface="Times New Roman" panose="02020603050405020304" pitchFamily="18" charset="0"/>
                <a:ea typeface="華康儷粗黑(P)" panose="020B0700000000000000" pitchFamily="34" charset="-120"/>
                <a:cs typeface="Times New Roman" panose="02020603050405020304" pitchFamily="18" charset="0"/>
              </a:rPr>
              <a:t>introduction</a:t>
            </a:r>
          </a:p>
        </p:txBody>
      </p:sp>
      <p:sp>
        <p:nvSpPr>
          <p:cNvPr id="10" name="文本框 9">
            <a:extLst>
              <a:ext uri="{FF2B5EF4-FFF2-40B4-BE49-F238E27FC236}">
                <a16:creationId xmlns:a16="http://schemas.microsoft.com/office/drawing/2014/main" id="{714C85C6-04A3-97C7-2405-C37D400AADA2}"/>
              </a:ext>
            </a:extLst>
          </p:cNvPr>
          <p:cNvSpPr txBox="1"/>
          <p:nvPr/>
        </p:nvSpPr>
        <p:spPr>
          <a:xfrm>
            <a:off x="234139" y="916158"/>
            <a:ext cx="10989436" cy="5632311"/>
          </a:xfrm>
          <a:prstGeom prst="rect">
            <a:avLst/>
          </a:prstGeom>
          <a:noFill/>
        </p:spPr>
        <p:txBody>
          <a:bodyPr wrap="square">
            <a:spAutoFit/>
          </a:bodyPr>
          <a:lstStyle/>
          <a:p>
            <a:r>
              <a:rPr lang="en-US" altLang="zh-CN" b="1" dirty="0">
                <a:solidFill>
                  <a:srgbClr val="2A2B2E"/>
                </a:solidFill>
                <a:latin typeface="Times New Roman" panose="02020603050405020304" pitchFamily="18" charset="0"/>
                <a:cs typeface="Times New Roman" panose="02020603050405020304" pitchFamily="18" charset="0"/>
              </a:rPr>
              <a:t>LLE/MLLE</a:t>
            </a:r>
            <a:r>
              <a:rPr lang="zh-CN" altLang="en-US" b="1" dirty="0">
                <a:solidFill>
                  <a:srgbClr val="2A2B2E"/>
                </a:solidFill>
                <a:latin typeface="Times New Roman" panose="02020603050405020304" pitchFamily="18" charset="0"/>
                <a:cs typeface="Times New Roman" panose="02020603050405020304" pitchFamily="18" charset="0"/>
              </a:rPr>
              <a:t> </a:t>
            </a:r>
            <a:r>
              <a:rPr lang="en-US" altLang="zh-CN" b="1" dirty="0">
                <a:solidFill>
                  <a:srgbClr val="2A2B2E"/>
                </a:solidFill>
                <a:latin typeface="Times New Roman" panose="02020603050405020304" pitchFamily="18" charset="0"/>
                <a:cs typeface="Times New Roman" panose="02020603050405020304" pitchFamily="18" charset="0"/>
              </a:rPr>
              <a:t>introduction: </a:t>
            </a:r>
            <a:r>
              <a:rPr lang="en-US" altLang="zh-CN" dirty="0">
                <a:solidFill>
                  <a:srgbClr val="2A2B2E"/>
                </a:solidFill>
                <a:latin typeface="Times New Roman" panose="02020603050405020304" pitchFamily="18" charset="0"/>
                <a:cs typeface="Times New Roman" panose="02020603050405020304" pitchFamily="18" charset="0"/>
              </a:rPr>
              <a:t>LLE and MLLE achieve dimensionality reduction by preserving local properties of the data, aiming to reproduce the local relationships among points in the high-dimensional space in a lower-dimensional embedding.</a:t>
            </a:r>
          </a:p>
          <a:p>
            <a:endParaRPr lang="en-US" altLang="zh-CN" dirty="0">
              <a:solidFill>
                <a:srgbClr val="2A2B2E"/>
              </a:solidFill>
              <a:latin typeface="Times New Roman" panose="02020603050405020304" pitchFamily="18" charset="0"/>
              <a:cs typeface="Times New Roman" panose="02020603050405020304" pitchFamily="18" charset="0"/>
            </a:endParaRPr>
          </a:p>
          <a:p>
            <a:r>
              <a:rPr lang="en-US" altLang="zh-CN" b="1" dirty="0">
                <a:solidFill>
                  <a:srgbClr val="2A2B2E"/>
                </a:solidFill>
                <a:latin typeface="Times New Roman" panose="02020603050405020304" pitchFamily="18" charset="0"/>
                <a:cs typeface="Times New Roman" panose="02020603050405020304" pitchFamily="18" charset="0"/>
              </a:rPr>
              <a:t>Basic steps of LLE:</a:t>
            </a:r>
          </a:p>
          <a:p>
            <a:pPr marL="342900" indent="-342900">
              <a:buAutoNum type="arabicPeriod"/>
            </a:pPr>
            <a:r>
              <a:rPr lang="en-US" altLang="zh-CN" b="1" dirty="0">
                <a:solidFill>
                  <a:srgbClr val="2A2B2E"/>
                </a:solidFill>
                <a:latin typeface="Times New Roman" panose="02020603050405020304" pitchFamily="18" charset="0"/>
                <a:cs typeface="Times New Roman" panose="02020603050405020304" pitchFamily="18" charset="0"/>
              </a:rPr>
              <a:t>Neighborhood Selection: </a:t>
            </a:r>
            <a:r>
              <a:rPr lang="en-US" altLang="zh-CN" dirty="0">
                <a:solidFill>
                  <a:srgbClr val="2A2B2E"/>
                </a:solidFill>
                <a:latin typeface="Times New Roman" panose="02020603050405020304" pitchFamily="18" charset="0"/>
                <a:cs typeface="Times New Roman" panose="02020603050405020304" pitchFamily="18" charset="0"/>
              </a:rPr>
              <a:t>First, the LLE algorithm selects the nearest k neighbors for each data point, typically based on Euclidean distance.</a:t>
            </a:r>
          </a:p>
          <a:p>
            <a:pPr marL="342900" indent="-342900">
              <a:buAutoNum type="arabicPeriod"/>
            </a:pPr>
            <a:r>
              <a:rPr lang="en-US" altLang="zh-CN" b="1" dirty="0">
                <a:solidFill>
                  <a:srgbClr val="2A2B2E"/>
                </a:solidFill>
                <a:latin typeface="Times New Roman" panose="02020603050405020304" pitchFamily="18" charset="0"/>
                <a:cs typeface="Times New Roman" panose="02020603050405020304" pitchFamily="18" charset="0"/>
              </a:rPr>
              <a:t>Weight Matrix Construction: </a:t>
            </a:r>
            <a:r>
              <a:rPr lang="en-US" altLang="zh-CN" dirty="0">
                <a:solidFill>
                  <a:srgbClr val="2A2B2E"/>
                </a:solidFill>
                <a:latin typeface="Times New Roman" panose="02020603050405020304" pitchFamily="18" charset="0"/>
                <a:cs typeface="Times New Roman" panose="02020603050405020304" pitchFamily="18" charset="0"/>
              </a:rPr>
              <a:t>For each data point, LLE finds a set of weights that linearly reconstruct the point from its neighbors. </a:t>
            </a:r>
          </a:p>
          <a:p>
            <a:pPr marL="342900" indent="-342900">
              <a:buAutoNum type="arabicPeriod"/>
            </a:pPr>
            <a:r>
              <a:rPr lang="en-US" altLang="zh-CN" b="1" dirty="0">
                <a:solidFill>
                  <a:srgbClr val="2A2B2E"/>
                </a:solidFill>
                <a:latin typeface="Times New Roman" panose="02020603050405020304" pitchFamily="18" charset="0"/>
                <a:cs typeface="Times New Roman" panose="02020603050405020304" pitchFamily="18" charset="0"/>
              </a:rPr>
              <a:t>Low-Dimensional Embedding: </a:t>
            </a:r>
            <a:r>
              <a:rPr lang="en-US" altLang="zh-CN" dirty="0">
                <a:solidFill>
                  <a:srgbClr val="2A2B2E"/>
                </a:solidFill>
                <a:latin typeface="Times New Roman" panose="02020603050405020304" pitchFamily="18" charset="0"/>
                <a:cs typeface="Times New Roman" panose="02020603050405020304" pitchFamily="18" charset="0"/>
              </a:rPr>
              <a:t>The data is mapped to a lower-dimensional space while keeping the weights between each data point and its neighbors unchanged.</a:t>
            </a:r>
          </a:p>
          <a:p>
            <a:pPr marL="342900" indent="-342900">
              <a:buAutoNum type="arabicPeriod"/>
            </a:pPr>
            <a:endParaRPr lang="en-US" altLang="zh-CN" dirty="0">
              <a:solidFill>
                <a:srgbClr val="2A2B2E"/>
              </a:solidFill>
              <a:latin typeface="Times New Roman" panose="02020603050405020304" pitchFamily="18" charset="0"/>
              <a:cs typeface="Times New Roman" panose="02020603050405020304" pitchFamily="18" charset="0"/>
            </a:endParaRPr>
          </a:p>
          <a:p>
            <a:r>
              <a:rPr lang="en-US" altLang="zh-CN" b="1" dirty="0">
                <a:solidFill>
                  <a:srgbClr val="2A2B2E"/>
                </a:solidFill>
                <a:latin typeface="Times New Roman" panose="02020603050405020304" pitchFamily="18" charset="0"/>
                <a:cs typeface="Times New Roman" panose="02020603050405020304" pitchFamily="18" charset="0"/>
              </a:rPr>
              <a:t>Basic steps of MLLE:</a:t>
            </a:r>
          </a:p>
          <a:p>
            <a:pPr marL="342900" indent="-342900">
              <a:buAutoNum type="arabicPeriod"/>
            </a:pPr>
            <a:r>
              <a:rPr lang="en-US" altLang="zh-CN" b="1" dirty="0">
                <a:solidFill>
                  <a:srgbClr val="2A2B2E"/>
                </a:solidFill>
                <a:latin typeface="Times New Roman" panose="02020603050405020304" pitchFamily="18" charset="0"/>
                <a:cs typeface="Times New Roman" panose="02020603050405020304" pitchFamily="18" charset="0"/>
              </a:rPr>
              <a:t>Estimation of Local Tangent Spaces: </a:t>
            </a:r>
            <a:r>
              <a:rPr lang="en-US" altLang="zh-CN" dirty="0">
                <a:solidFill>
                  <a:srgbClr val="2A2B2E"/>
                </a:solidFill>
                <a:latin typeface="Times New Roman" panose="02020603050405020304" pitchFamily="18" charset="0"/>
                <a:cs typeface="Times New Roman" panose="02020603050405020304" pitchFamily="18" charset="0"/>
              </a:rPr>
              <a:t>MLLE starts by estimating the local tangent spaces for each point, which is typically done by performing Principal Component Analysis (PCA) on the neighborhood of each point.</a:t>
            </a:r>
          </a:p>
          <a:p>
            <a:pPr marL="342900" indent="-342900">
              <a:buAutoNum type="arabicPeriod"/>
            </a:pPr>
            <a:r>
              <a:rPr lang="en-US" altLang="zh-CN" b="1" dirty="0">
                <a:solidFill>
                  <a:srgbClr val="2A2B2E"/>
                </a:solidFill>
                <a:latin typeface="Times New Roman" panose="02020603050405020304" pitchFamily="18" charset="0"/>
                <a:cs typeface="Times New Roman" panose="02020603050405020304" pitchFamily="18" charset="0"/>
              </a:rPr>
              <a:t> Improved Weight Calculation: </a:t>
            </a:r>
            <a:r>
              <a:rPr lang="en-US" altLang="zh-CN" dirty="0">
                <a:solidFill>
                  <a:srgbClr val="2A2B2E"/>
                </a:solidFill>
                <a:latin typeface="Times New Roman" panose="02020603050405020304" pitchFamily="18" charset="0"/>
                <a:cs typeface="Times New Roman" panose="02020603050405020304" pitchFamily="18" charset="0"/>
              </a:rPr>
              <a:t>After estimating the local tangent spaces, MLLE does not directly compute the reconstruction weights but calculates the weights by considering the projections of each point onto the local tangent spaces of its neighbors.</a:t>
            </a:r>
          </a:p>
          <a:p>
            <a:pPr marL="342900" indent="-342900">
              <a:buAutoNum type="arabicPeriod"/>
            </a:pPr>
            <a:r>
              <a:rPr lang="en-US" altLang="zh-CN" b="1" dirty="0">
                <a:solidFill>
                  <a:srgbClr val="2A2B2E"/>
                </a:solidFill>
                <a:latin typeface="Times New Roman" panose="02020603050405020304" pitchFamily="18" charset="0"/>
                <a:cs typeface="Times New Roman" panose="02020603050405020304" pitchFamily="18" charset="0"/>
              </a:rPr>
              <a:t>Low-Dimensional Embedding: </a:t>
            </a:r>
            <a:r>
              <a:rPr lang="en-US" altLang="zh-CN" dirty="0">
                <a:solidFill>
                  <a:srgbClr val="2A2B2E"/>
                </a:solidFill>
                <a:latin typeface="Times New Roman" panose="02020603050405020304" pitchFamily="18" charset="0"/>
                <a:cs typeface="Times New Roman" panose="02020603050405020304" pitchFamily="18" charset="0"/>
              </a:rPr>
              <a:t>MLLE also seeks a low-dimensional representation that minimizes the reconstruction error in the new space when linear combinations are formed using the calculated weights.</a:t>
            </a:r>
          </a:p>
        </p:txBody>
      </p:sp>
    </p:spTree>
    <p:extLst>
      <p:ext uri="{BB962C8B-B14F-4D97-AF65-F5344CB8AC3E}">
        <p14:creationId xmlns:p14="http://schemas.microsoft.com/office/powerpoint/2010/main" val="3651792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047F9E-5C1B-F5D2-47E0-16CDF4D0B575}"/>
            </a:ext>
          </a:extLst>
        </p:cNvPr>
        <p:cNvGrpSpPr/>
        <p:nvPr/>
      </p:nvGrpSpPr>
      <p:grpSpPr>
        <a:xfrm>
          <a:off x="0" y="0"/>
          <a:ext cx="0" cy="0"/>
          <a:chOff x="0" y="0"/>
          <a:chExt cx="0" cy="0"/>
        </a:xfrm>
      </p:grpSpPr>
      <p:sp>
        <p:nvSpPr>
          <p:cNvPr id="4" name="Rectangle 2">
            <a:extLst>
              <a:ext uri="{FF2B5EF4-FFF2-40B4-BE49-F238E27FC236}">
                <a16:creationId xmlns:a16="http://schemas.microsoft.com/office/drawing/2014/main" id="{E809A36E-A156-5A64-A2DF-9C02A27E3B3B}"/>
              </a:ext>
            </a:extLst>
          </p:cNvPr>
          <p:cNvSpPr txBox="1">
            <a:spLocks noChangeArrowheads="1"/>
          </p:cNvSpPr>
          <p:nvPr/>
        </p:nvSpPr>
        <p:spPr bwMode="auto">
          <a:xfrm>
            <a:off x="3402991" y="5715000"/>
            <a:ext cx="999326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3600" b="1" dirty="0">
              <a:solidFill>
                <a:schemeClr val="accent1">
                  <a:lumMod val="75000"/>
                </a:schemeClr>
              </a:solidFill>
              <a:latin typeface="Arial" panose="020B0604020202020204" pitchFamily="34" charset="0"/>
              <a:ea typeface="華康儷粗黑(P)" panose="020B0700000000000000" pitchFamily="34" charset="-120"/>
              <a:cs typeface="Arial" panose="020B0604020202020204" pitchFamily="34" charset="0"/>
            </a:endParaRPr>
          </a:p>
        </p:txBody>
      </p:sp>
      <p:pic>
        <p:nvPicPr>
          <p:cNvPr id="5" name="图片 4">
            <a:extLst>
              <a:ext uri="{FF2B5EF4-FFF2-40B4-BE49-F238E27FC236}">
                <a16:creationId xmlns:a16="http://schemas.microsoft.com/office/drawing/2014/main" id="{33553D6C-48B1-DDAB-B3B5-A9AB35AC19C0}"/>
              </a:ext>
            </a:extLst>
          </p:cNvPr>
          <p:cNvPicPr>
            <a:picLocks noChangeAspect="1"/>
          </p:cNvPicPr>
          <p:nvPr/>
        </p:nvPicPr>
        <p:blipFill>
          <a:blip r:embed="rId2"/>
          <a:stretch>
            <a:fillRect/>
          </a:stretch>
        </p:blipFill>
        <p:spPr>
          <a:xfrm>
            <a:off x="1324946" y="1524080"/>
            <a:ext cx="8534400" cy="2364458"/>
          </a:xfrm>
          <a:prstGeom prst="rect">
            <a:avLst/>
          </a:prstGeom>
        </p:spPr>
      </p:pic>
      <p:pic>
        <p:nvPicPr>
          <p:cNvPr id="8" name="图片 7">
            <a:extLst>
              <a:ext uri="{FF2B5EF4-FFF2-40B4-BE49-F238E27FC236}">
                <a16:creationId xmlns:a16="http://schemas.microsoft.com/office/drawing/2014/main" id="{ECBCEB43-C32C-6F1D-17BB-20BF0C644B79}"/>
              </a:ext>
            </a:extLst>
          </p:cNvPr>
          <p:cNvPicPr>
            <a:picLocks noChangeAspect="1"/>
          </p:cNvPicPr>
          <p:nvPr/>
        </p:nvPicPr>
        <p:blipFill>
          <a:blip r:embed="rId3"/>
          <a:stretch>
            <a:fillRect/>
          </a:stretch>
        </p:blipFill>
        <p:spPr>
          <a:xfrm>
            <a:off x="2436153" y="4255435"/>
            <a:ext cx="7025088" cy="2446834"/>
          </a:xfrm>
          <a:prstGeom prst="rect">
            <a:avLst/>
          </a:prstGeom>
        </p:spPr>
      </p:pic>
      <p:sp>
        <p:nvSpPr>
          <p:cNvPr id="9" name="Rectangle 2">
            <a:extLst>
              <a:ext uri="{FF2B5EF4-FFF2-40B4-BE49-F238E27FC236}">
                <a16:creationId xmlns:a16="http://schemas.microsoft.com/office/drawing/2014/main" id="{A13651FF-5569-DD8C-DBA4-58BD7C5C8AA5}"/>
              </a:ext>
            </a:extLst>
          </p:cNvPr>
          <p:cNvSpPr txBox="1">
            <a:spLocks noChangeArrowheads="1"/>
          </p:cNvSpPr>
          <p:nvPr/>
        </p:nvSpPr>
        <p:spPr bwMode="auto">
          <a:xfrm>
            <a:off x="0" y="0"/>
            <a:ext cx="12191999" cy="858982"/>
          </a:xfrm>
          <a:prstGeom prst="rect">
            <a:avLst/>
          </a:prstGeom>
          <a:solidFill>
            <a:schemeClr val="accent1">
              <a:lumMod val="75000"/>
            </a:schemeClr>
          </a:solidFill>
          <a:ln>
            <a:noFill/>
          </a:ln>
          <a:effectLst/>
        </p:spPr>
        <p:txBody>
          <a:bodyPr vert="horz" wrap="square" lIns="91440" tIns="45720" rIns="91440" bIns="45720" numCol="1" anchor="ctr" anchorCtr="0" compatLnSpc="1">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chemeClr val="bg1"/>
                </a:solidFill>
                <a:latin typeface="Times New Roman" panose="02020603050405020304" pitchFamily="18" charset="0"/>
                <a:ea typeface="華康儷粗黑(P)" panose="020B0700000000000000" pitchFamily="34" charset="-120"/>
                <a:cs typeface="Times New Roman" panose="02020603050405020304" pitchFamily="18" charset="0"/>
              </a:rPr>
              <a:t>LLE/MLLE embedding:</a:t>
            </a:r>
            <a:r>
              <a:rPr lang="zh-CN" altLang="en-US" sz="3600" b="1" dirty="0">
                <a:solidFill>
                  <a:schemeClr val="bg1"/>
                </a:solidFill>
                <a:latin typeface="Times New Roman" panose="02020603050405020304" pitchFamily="18" charset="0"/>
                <a:ea typeface="華康儷粗黑(P)" panose="020B0700000000000000" pitchFamily="34" charset="-120"/>
                <a:cs typeface="Times New Roman" panose="02020603050405020304" pitchFamily="18" charset="0"/>
              </a:rPr>
              <a:t> </a:t>
            </a:r>
            <a:r>
              <a:rPr lang="en-US" altLang="zh-CN" sz="3600" b="1" dirty="0">
                <a:solidFill>
                  <a:schemeClr val="bg1"/>
                </a:solidFill>
                <a:latin typeface="Times New Roman" panose="02020603050405020304" pitchFamily="18" charset="0"/>
                <a:ea typeface="華康儷粗黑(P)" panose="020B0700000000000000" pitchFamily="34" charset="-120"/>
                <a:cs typeface="Times New Roman" panose="02020603050405020304" pitchFamily="18" charset="0"/>
              </a:rPr>
              <a:t>results of LLE</a:t>
            </a:r>
          </a:p>
        </p:txBody>
      </p:sp>
      <p:sp>
        <p:nvSpPr>
          <p:cNvPr id="11" name="文本框 10">
            <a:extLst>
              <a:ext uri="{FF2B5EF4-FFF2-40B4-BE49-F238E27FC236}">
                <a16:creationId xmlns:a16="http://schemas.microsoft.com/office/drawing/2014/main" id="{3A3968E8-B9E4-411D-8425-618F6E47C102}"/>
              </a:ext>
            </a:extLst>
          </p:cNvPr>
          <p:cNvSpPr txBox="1"/>
          <p:nvPr/>
        </p:nvSpPr>
        <p:spPr>
          <a:xfrm>
            <a:off x="230675" y="934000"/>
            <a:ext cx="2741125" cy="369332"/>
          </a:xfrm>
          <a:prstGeom prst="rect">
            <a:avLst/>
          </a:prstGeom>
          <a:noFill/>
        </p:spPr>
        <p:txBody>
          <a:bodyPr wrap="square">
            <a:spAutoFit/>
          </a:bodyPr>
          <a:lstStyle/>
          <a:p>
            <a:r>
              <a:rPr lang="en-US" altLang="zh-CN" b="1" dirty="0">
                <a:solidFill>
                  <a:srgbClr val="2A2B2E"/>
                </a:solidFill>
                <a:latin typeface="Times New Roman" panose="02020603050405020304" pitchFamily="18" charset="0"/>
                <a:cs typeface="Times New Roman" panose="02020603050405020304" pitchFamily="18" charset="0"/>
              </a:rPr>
              <a:t>Result visualization</a:t>
            </a:r>
          </a:p>
        </p:txBody>
      </p:sp>
    </p:spTree>
    <p:extLst>
      <p:ext uri="{BB962C8B-B14F-4D97-AF65-F5344CB8AC3E}">
        <p14:creationId xmlns:p14="http://schemas.microsoft.com/office/powerpoint/2010/main" val="3786509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047F9E-5C1B-F5D2-47E0-16CDF4D0B575}"/>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CDADEA90-F5B2-472B-FAA4-180825C1CBB3}"/>
              </a:ext>
            </a:extLst>
          </p:cNvPr>
          <p:cNvPicPr>
            <a:picLocks noChangeAspect="1"/>
          </p:cNvPicPr>
          <p:nvPr/>
        </p:nvPicPr>
        <p:blipFill>
          <a:blip r:embed="rId2"/>
          <a:stretch>
            <a:fillRect/>
          </a:stretch>
        </p:blipFill>
        <p:spPr>
          <a:xfrm>
            <a:off x="1371426" y="1399216"/>
            <a:ext cx="8983134" cy="2414755"/>
          </a:xfrm>
          <a:prstGeom prst="rect">
            <a:avLst/>
          </a:prstGeom>
        </p:spPr>
      </p:pic>
      <p:pic>
        <p:nvPicPr>
          <p:cNvPr id="7" name="图片 6">
            <a:extLst>
              <a:ext uri="{FF2B5EF4-FFF2-40B4-BE49-F238E27FC236}">
                <a16:creationId xmlns:a16="http://schemas.microsoft.com/office/drawing/2014/main" id="{A012B6A7-786D-C047-2083-BCF818D5E190}"/>
              </a:ext>
            </a:extLst>
          </p:cNvPr>
          <p:cNvPicPr>
            <a:picLocks noChangeAspect="1"/>
          </p:cNvPicPr>
          <p:nvPr/>
        </p:nvPicPr>
        <p:blipFill>
          <a:blip r:embed="rId3"/>
          <a:stretch>
            <a:fillRect/>
          </a:stretch>
        </p:blipFill>
        <p:spPr>
          <a:xfrm>
            <a:off x="2128417" y="3839922"/>
            <a:ext cx="7724710" cy="2675336"/>
          </a:xfrm>
          <a:prstGeom prst="rect">
            <a:avLst/>
          </a:prstGeom>
        </p:spPr>
      </p:pic>
      <p:sp>
        <p:nvSpPr>
          <p:cNvPr id="9" name="Rectangle 2">
            <a:extLst>
              <a:ext uri="{FF2B5EF4-FFF2-40B4-BE49-F238E27FC236}">
                <a16:creationId xmlns:a16="http://schemas.microsoft.com/office/drawing/2014/main" id="{F5C69146-3FE6-D33A-7798-3818F6BFAC5F}"/>
              </a:ext>
            </a:extLst>
          </p:cNvPr>
          <p:cNvSpPr txBox="1">
            <a:spLocks noChangeArrowheads="1"/>
          </p:cNvSpPr>
          <p:nvPr/>
        </p:nvSpPr>
        <p:spPr bwMode="auto">
          <a:xfrm>
            <a:off x="0" y="0"/>
            <a:ext cx="12191999" cy="858982"/>
          </a:xfrm>
          <a:prstGeom prst="rect">
            <a:avLst/>
          </a:prstGeom>
          <a:solidFill>
            <a:schemeClr val="accent1">
              <a:lumMod val="75000"/>
            </a:schemeClr>
          </a:solidFill>
          <a:ln>
            <a:noFill/>
          </a:ln>
          <a:effectLst/>
        </p:spPr>
        <p:txBody>
          <a:bodyPr vert="horz" wrap="square" lIns="91440" tIns="45720" rIns="91440" bIns="45720" numCol="1" anchor="ctr" anchorCtr="0" compatLnSpc="1">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chemeClr val="bg1"/>
                </a:solidFill>
                <a:latin typeface="Times New Roman" panose="02020603050405020304" pitchFamily="18" charset="0"/>
                <a:ea typeface="華康儷粗黑(P)" panose="020B0700000000000000" pitchFamily="34" charset="-120"/>
                <a:cs typeface="Times New Roman" panose="02020603050405020304" pitchFamily="18" charset="0"/>
              </a:rPr>
              <a:t>LLE/MLLE embedding:</a:t>
            </a:r>
            <a:r>
              <a:rPr lang="zh-CN" altLang="en-US" sz="3600" b="1" dirty="0">
                <a:solidFill>
                  <a:schemeClr val="bg1"/>
                </a:solidFill>
                <a:latin typeface="Times New Roman" panose="02020603050405020304" pitchFamily="18" charset="0"/>
                <a:ea typeface="華康儷粗黑(P)" panose="020B0700000000000000" pitchFamily="34" charset="-120"/>
                <a:cs typeface="Times New Roman" panose="02020603050405020304" pitchFamily="18" charset="0"/>
              </a:rPr>
              <a:t> </a:t>
            </a:r>
            <a:r>
              <a:rPr lang="en-US" altLang="zh-CN" sz="3600" b="1" dirty="0">
                <a:solidFill>
                  <a:schemeClr val="bg1"/>
                </a:solidFill>
                <a:latin typeface="Times New Roman" panose="02020603050405020304" pitchFamily="18" charset="0"/>
                <a:ea typeface="華康儷粗黑(P)" panose="020B0700000000000000" pitchFamily="34" charset="-120"/>
                <a:cs typeface="Times New Roman" panose="02020603050405020304" pitchFamily="18" charset="0"/>
              </a:rPr>
              <a:t>results of MLLE</a:t>
            </a:r>
          </a:p>
        </p:txBody>
      </p:sp>
      <p:sp>
        <p:nvSpPr>
          <p:cNvPr id="11" name="文本框 10">
            <a:extLst>
              <a:ext uri="{FF2B5EF4-FFF2-40B4-BE49-F238E27FC236}">
                <a16:creationId xmlns:a16="http://schemas.microsoft.com/office/drawing/2014/main" id="{C8F38D58-7715-5E5C-C8E0-47FC3CC3655E}"/>
              </a:ext>
            </a:extLst>
          </p:cNvPr>
          <p:cNvSpPr txBox="1"/>
          <p:nvPr/>
        </p:nvSpPr>
        <p:spPr>
          <a:xfrm>
            <a:off x="212013" y="944433"/>
            <a:ext cx="2741125" cy="369332"/>
          </a:xfrm>
          <a:prstGeom prst="rect">
            <a:avLst/>
          </a:prstGeom>
          <a:noFill/>
        </p:spPr>
        <p:txBody>
          <a:bodyPr wrap="square">
            <a:spAutoFit/>
          </a:bodyPr>
          <a:lstStyle/>
          <a:p>
            <a:r>
              <a:rPr lang="en-US" altLang="zh-CN" b="1" dirty="0">
                <a:solidFill>
                  <a:srgbClr val="2A2B2E"/>
                </a:solidFill>
                <a:latin typeface="Times New Roman" panose="02020603050405020304" pitchFamily="18" charset="0"/>
                <a:cs typeface="Times New Roman" panose="02020603050405020304" pitchFamily="18" charset="0"/>
              </a:rPr>
              <a:t>Result visualization</a:t>
            </a:r>
          </a:p>
        </p:txBody>
      </p:sp>
    </p:spTree>
    <p:extLst>
      <p:ext uri="{BB962C8B-B14F-4D97-AF65-F5344CB8AC3E}">
        <p14:creationId xmlns:p14="http://schemas.microsoft.com/office/powerpoint/2010/main" val="2156129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53C8CD-C158-7586-DB2D-B30CF6E2F809}"/>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F0EC19D0-37C8-30B8-14EE-1CD35D6BAB4C}"/>
              </a:ext>
            </a:extLst>
          </p:cNvPr>
          <p:cNvSpPr txBox="1">
            <a:spLocks noChangeArrowheads="1"/>
          </p:cNvSpPr>
          <p:nvPr/>
        </p:nvSpPr>
        <p:spPr bwMode="auto">
          <a:xfrm>
            <a:off x="0" y="0"/>
            <a:ext cx="12191999" cy="858982"/>
          </a:xfrm>
          <a:prstGeom prst="rect">
            <a:avLst/>
          </a:prstGeom>
          <a:solidFill>
            <a:schemeClr val="accent1">
              <a:lumMod val="75000"/>
            </a:schemeClr>
          </a:solidFill>
          <a:ln>
            <a:noFill/>
          </a:ln>
          <a:effectLst/>
        </p:spPr>
        <p:txBody>
          <a:bodyPr vert="horz" wrap="square" lIns="91440" tIns="45720" rIns="91440" bIns="45720" numCol="1" anchor="ctr" anchorCtr="0" compatLnSpc="1">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chemeClr val="bg1"/>
                </a:solidFill>
                <a:latin typeface="Times New Roman" panose="02020603050405020304" pitchFamily="18" charset="0"/>
                <a:ea typeface="華康儷粗黑(P)" panose="020B0700000000000000" pitchFamily="34" charset="-120"/>
                <a:cs typeface="Times New Roman" panose="02020603050405020304" pitchFamily="18" charset="0"/>
              </a:rPr>
              <a:t>LTSA embedding: introduction</a:t>
            </a:r>
          </a:p>
        </p:txBody>
      </p:sp>
      <p:sp>
        <p:nvSpPr>
          <p:cNvPr id="12" name="文本框 11">
            <a:extLst>
              <a:ext uri="{FF2B5EF4-FFF2-40B4-BE49-F238E27FC236}">
                <a16:creationId xmlns:a16="http://schemas.microsoft.com/office/drawing/2014/main" id="{38826F6D-6A28-72B0-54B5-6F8548F4344A}"/>
              </a:ext>
            </a:extLst>
          </p:cNvPr>
          <p:cNvSpPr txBox="1"/>
          <p:nvPr/>
        </p:nvSpPr>
        <p:spPr>
          <a:xfrm>
            <a:off x="234139" y="916158"/>
            <a:ext cx="10989436" cy="4524315"/>
          </a:xfrm>
          <a:prstGeom prst="rect">
            <a:avLst/>
          </a:prstGeom>
          <a:noFill/>
        </p:spPr>
        <p:txBody>
          <a:bodyPr wrap="square">
            <a:spAutoFit/>
          </a:bodyPr>
          <a:lstStyle/>
          <a:p>
            <a:r>
              <a:rPr lang="en-US" altLang="zh-CN" b="1" dirty="0">
                <a:solidFill>
                  <a:srgbClr val="2A2B2E"/>
                </a:solidFill>
                <a:latin typeface="Times New Roman" panose="02020603050405020304" pitchFamily="18" charset="0"/>
                <a:cs typeface="Times New Roman" panose="02020603050405020304" pitchFamily="18" charset="0"/>
              </a:rPr>
              <a:t>LTSA introduction: </a:t>
            </a:r>
            <a:r>
              <a:rPr lang="en-US" altLang="zh-CN" dirty="0">
                <a:solidFill>
                  <a:srgbClr val="2A2B2E"/>
                </a:solidFill>
                <a:latin typeface="Times New Roman" panose="02020603050405020304" pitchFamily="18" charset="0"/>
                <a:cs typeface="Times New Roman" panose="02020603050405020304" pitchFamily="18" charset="0"/>
              </a:rPr>
              <a:t>LTSA aims to reveal and preserve the intrinsic geometric structures of data in a lower-dimensional space, but it achieves this by analyzing the local tangent spaces of the data.</a:t>
            </a:r>
          </a:p>
          <a:p>
            <a:endParaRPr lang="en-US" altLang="zh-CN" dirty="0">
              <a:solidFill>
                <a:srgbClr val="2A2B2E"/>
              </a:solidFill>
              <a:latin typeface="Times New Roman" panose="02020603050405020304" pitchFamily="18" charset="0"/>
              <a:cs typeface="Times New Roman" panose="02020603050405020304" pitchFamily="18" charset="0"/>
            </a:endParaRPr>
          </a:p>
          <a:p>
            <a:r>
              <a:rPr lang="en-US" altLang="zh-CN" b="1" dirty="0">
                <a:solidFill>
                  <a:srgbClr val="2A2B2E"/>
                </a:solidFill>
                <a:latin typeface="Times New Roman" panose="02020603050405020304" pitchFamily="18" charset="0"/>
                <a:cs typeface="Times New Roman" panose="02020603050405020304" pitchFamily="18" charset="0"/>
              </a:rPr>
              <a:t>Basic steps:</a:t>
            </a:r>
          </a:p>
          <a:p>
            <a:pPr marL="342900" indent="-342900">
              <a:buAutoNum type="arabicPeriod"/>
            </a:pPr>
            <a:r>
              <a:rPr lang="en-US" altLang="zh-CN" b="1" dirty="0">
                <a:solidFill>
                  <a:srgbClr val="2A2B2E"/>
                </a:solidFill>
                <a:latin typeface="Times New Roman" panose="02020603050405020304" pitchFamily="18" charset="0"/>
                <a:cs typeface="Times New Roman" panose="02020603050405020304" pitchFamily="18" charset="0"/>
              </a:rPr>
              <a:t>Neighborhood Selection: </a:t>
            </a:r>
            <a:r>
              <a:rPr lang="en-US" altLang="zh-CN" dirty="0">
                <a:solidFill>
                  <a:srgbClr val="2A2B2E"/>
                </a:solidFill>
                <a:latin typeface="Times New Roman" panose="02020603050405020304" pitchFamily="18" charset="0"/>
                <a:cs typeface="Times New Roman" panose="02020603050405020304" pitchFamily="18" charset="0"/>
              </a:rPr>
              <a:t>First, LTSA determines the nearest k neighbors for each data point, typically based on Euclidean distance.</a:t>
            </a:r>
          </a:p>
          <a:p>
            <a:pPr marL="342900" indent="-342900">
              <a:buAutoNum type="arabicPeriod"/>
            </a:pPr>
            <a:endParaRPr lang="en-US" altLang="zh-CN" b="1" dirty="0">
              <a:solidFill>
                <a:srgbClr val="2A2B2E"/>
              </a:solidFill>
              <a:latin typeface="Times New Roman" panose="02020603050405020304" pitchFamily="18" charset="0"/>
              <a:cs typeface="Times New Roman" panose="02020603050405020304" pitchFamily="18" charset="0"/>
            </a:endParaRPr>
          </a:p>
          <a:p>
            <a:pPr marL="342900" indent="-342900">
              <a:buAutoNum type="arabicPeriod"/>
            </a:pPr>
            <a:r>
              <a:rPr lang="en-US" altLang="zh-CN" b="1" dirty="0">
                <a:solidFill>
                  <a:srgbClr val="2A2B2E"/>
                </a:solidFill>
                <a:latin typeface="Times New Roman" panose="02020603050405020304" pitchFamily="18" charset="0"/>
                <a:cs typeface="Times New Roman" panose="02020603050405020304" pitchFamily="18" charset="0"/>
              </a:rPr>
              <a:t>Estimation of Local Tangent Spaces: </a:t>
            </a:r>
            <a:r>
              <a:rPr lang="en-US" altLang="zh-CN" dirty="0">
                <a:solidFill>
                  <a:srgbClr val="2A2B2E"/>
                </a:solidFill>
                <a:latin typeface="Times New Roman" panose="02020603050405020304" pitchFamily="18" charset="0"/>
                <a:cs typeface="Times New Roman" panose="02020603050405020304" pitchFamily="18" charset="0"/>
              </a:rPr>
              <a:t>For each data point and its neighborhood, LTSA calculates the local tangent spaces using Principal Component Analysis (PCA). </a:t>
            </a:r>
          </a:p>
          <a:p>
            <a:pPr marL="342900" indent="-342900">
              <a:buAutoNum type="arabicPeriod"/>
            </a:pPr>
            <a:endParaRPr lang="en-US" altLang="zh-CN" b="1" dirty="0">
              <a:solidFill>
                <a:srgbClr val="2A2B2E"/>
              </a:solidFill>
              <a:latin typeface="Times New Roman" panose="02020603050405020304" pitchFamily="18" charset="0"/>
              <a:cs typeface="Times New Roman" panose="02020603050405020304" pitchFamily="18" charset="0"/>
            </a:endParaRPr>
          </a:p>
          <a:p>
            <a:pPr marL="342900" indent="-342900">
              <a:buAutoNum type="arabicPeriod"/>
            </a:pPr>
            <a:r>
              <a:rPr lang="en-US" altLang="zh-CN" b="1" dirty="0">
                <a:solidFill>
                  <a:srgbClr val="2A2B2E"/>
                </a:solidFill>
                <a:latin typeface="Times New Roman" panose="02020603050405020304" pitchFamily="18" charset="0"/>
                <a:cs typeface="Times New Roman" panose="02020603050405020304" pitchFamily="18" charset="0"/>
              </a:rPr>
              <a:t>Alignment of Local Tangent Spaces: </a:t>
            </a:r>
            <a:r>
              <a:rPr lang="en-US" altLang="zh-CN" dirty="0">
                <a:solidFill>
                  <a:srgbClr val="2A2B2E"/>
                </a:solidFill>
                <a:latin typeface="Times New Roman" panose="02020603050405020304" pitchFamily="18" charset="0"/>
                <a:cs typeface="Times New Roman" panose="02020603050405020304" pitchFamily="18" charset="0"/>
              </a:rPr>
              <a:t>This step is the core of LTSA and aims to find a global coordinate system in which all local tangent spaces are aligned as well as possible.</a:t>
            </a:r>
          </a:p>
          <a:p>
            <a:pPr marL="342900" indent="-342900">
              <a:buAutoNum type="arabicPeriod"/>
            </a:pPr>
            <a:endParaRPr lang="en-US" altLang="zh-CN" b="1" dirty="0">
              <a:solidFill>
                <a:srgbClr val="2A2B2E"/>
              </a:solidFill>
              <a:latin typeface="Times New Roman" panose="02020603050405020304" pitchFamily="18" charset="0"/>
              <a:cs typeface="Times New Roman" panose="02020603050405020304" pitchFamily="18" charset="0"/>
            </a:endParaRPr>
          </a:p>
          <a:p>
            <a:pPr marL="342900" indent="-342900">
              <a:buAutoNum type="arabicPeriod"/>
            </a:pPr>
            <a:r>
              <a:rPr lang="en-US" altLang="zh-CN" b="1" dirty="0">
                <a:solidFill>
                  <a:srgbClr val="2A2B2E"/>
                </a:solidFill>
                <a:latin typeface="Times New Roman" panose="02020603050405020304" pitchFamily="18" charset="0"/>
                <a:cs typeface="Times New Roman" panose="02020603050405020304" pitchFamily="18" charset="0"/>
              </a:rPr>
              <a:t>Construction of Low-Dimensional Embedding</a:t>
            </a:r>
            <a:r>
              <a:rPr lang="en-US" altLang="zh-CN" dirty="0">
                <a:solidFill>
                  <a:srgbClr val="2A2B2E"/>
                </a:solidFill>
                <a:latin typeface="Times New Roman" panose="02020603050405020304" pitchFamily="18" charset="0"/>
                <a:cs typeface="Times New Roman" panose="02020603050405020304" pitchFamily="18" charset="0"/>
              </a:rPr>
              <a:t>: By solving a specific optimization problem, the LTSA algorithm finds a low-dimensional space where the arrangement of points maximally preserves the consistency of the local tangent vector structures from the original high-dimensional space.</a:t>
            </a:r>
          </a:p>
        </p:txBody>
      </p:sp>
    </p:spTree>
    <p:extLst>
      <p:ext uri="{BB962C8B-B14F-4D97-AF65-F5344CB8AC3E}">
        <p14:creationId xmlns:p14="http://schemas.microsoft.com/office/powerpoint/2010/main" val="3057311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53C8CD-C158-7586-DB2D-B30CF6E2F809}"/>
            </a:ext>
          </a:extLst>
        </p:cNvPr>
        <p:cNvGrpSpPr/>
        <p:nvPr/>
      </p:nvGrpSpPr>
      <p:grpSpPr>
        <a:xfrm>
          <a:off x="0" y="0"/>
          <a:ext cx="0" cy="0"/>
          <a:chOff x="0" y="0"/>
          <a:chExt cx="0" cy="0"/>
        </a:xfrm>
      </p:grpSpPr>
      <p:pic>
        <p:nvPicPr>
          <p:cNvPr id="6" name="图片 5">
            <a:extLst>
              <a:ext uri="{FF2B5EF4-FFF2-40B4-BE49-F238E27FC236}">
                <a16:creationId xmlns:a16="http://schemas.microsoft.com/office/drawing/2014/main" id="{B82FD036-3AFE-77F3-701A-C320D82DEF2F}"/>
              </a:ext>
            </a:extLst>
          </p:cNvPr>
          <p:cNvPicPr>
            <a:picLocks noChangeAspect="1"/>
          </p:cNvPicPr>
          <p:nvPr/>
        </p:nvPicPr>
        <p:blipFill>
          <a:blip r:embed="rId2"/>
          <a:stretch>
            <a:fillRect/>
          </a:stretch>
        </p:blipFill>
        <p:spPr>
          <a:xfrm>
            <a:off x="1601237" y="1397012"/>
            <a:ext cx="9262534" cy="2557375"/>
          </a:xfrm>
          <a:prstGeom prst="rect">
            <a:avLst/>
          </a:prstGeom>
        </p:spPr>
      </p:pic>
      <p:pic>
        <p:nvPicPr>
          <p:cNvPr id="9" name="图片 8">
            <a:extLst>
              <a:ext uri="{FF2B5EF4-FFF2-40B4-BE49-F238E27FC236}">
                <a16:creationId xmlns:a16="http://schemas.microsoft.com/office/drawing/2014/main" id="{CB2B76E5-FE49-EBEB-6DCD-081B2B9EEA1E}"/>
              </a:ext>
            </a:extLst>
          </p:cNvPr>
          <p:cNvPicPr>
            <a:picLocks noChangeAspect="1"/>
          </p:cNvPicPr>
          <p:nvPr/>
        </p:nvPicPr>
        <p:blipFill>
          <a:blip r:embed="rId3"/>
          <a:stretch>
            <a:fillRect/>
          </a:stretch>
        </p:blipFill>
        <p:spPr>
          <a:xfrm>
            <a:off x="2575259" y="4119880"/>
            <a:ext cx="7272227" cy="2557375"/>
          </a:xfrm>
          <a:prstGeom prst="rect">
            <a:avLst/>
          </a:prstGeom>
        </p:spPr>
      </p:pic>
      <p:sp>
        <p:nvSpPr>
          <p:cNvPr id="11" name="Rectangle 2">
            <a:extLst>
              <a:ext uri="{FF2B5EF4-FFF2-40B4-BE49-F238E27FC236}">
                <a16:creationId xmlns:a16="http://schemas.microsoft.com/office/drawing/2014/main" id="{F0EC19D0-37C8-30B8-14EE-1CD35D6BAB4C}"/>
              </a:ext>
            </a:extLst>
          </p:cNvPr>
          <p:cNvSpPr txBox="1">
            <a:spLocks noChangeArrowheads="1"/>
          </p:cNvSpPr>
          <p:nvPr/>
        </p:nvSpPr>
        <p:spPr bwMode="auto">
          <a:xfrm>
            <a:off x="0" y="0"/>
            <a:ext cx="12191999" cy="858982"/>
          </a:xfrm>
          <a:prstGeom prst="rect">
            <a:avLst/>
          </a:prstGeom>
          <a:solidFill>
            <a:schemeClr val="accent1">
              <a:lumMod val="75000"/>
            </a:schemeClr>
          </a:solidFill>
          <a:ln>
            <a:noFill/>
          </a:ln>
          <a:effectLst/>
        </p:spPr>
        <p:txBody>
          <a:bodyPr vert="horz" wrap="square" lIns="91440" tIns="45720" rIns="91440" bIns="45720" numCol="1" anchor="ctr" anchorCtr="0" compatLnSpc="1">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chemeClr val="bg1"/>
                </a:solidFill>
                <a:latin typeface="Times New Roman" panose="02020603050405020304" pitchFamily="18" charset="0"/>
                <a:ea typeface="華康儷粗黑(P)" panose="020B0700000000000000" pitchFamily="34" charset="-120"/>
                <a:cs typeface="Times New Roman" panose="02020603050405020304" pitchFamily="18" charset="0"/>
              </a:rPr>
              <a:t>LTSA embedding: results visualization</a:t>
            </a:r>
          </a:p>
        </p:txBody>
      </p:sp>
      <p:sp>
        <p:nvSpPr>
          <p:cNvPr id="13" name="文本框 12">
            <a:extLst>
              <a:ext uri="{FF2B5EF4-FFF2-40B4-BE49-F238E27FC236}">
                <a16:creationId xmlns:a16="http://schemas.microsoft.com/office/drawing/2014/main" id="{974639AA-CA8B-B422-AFD8-86CA38F80378}"/>
              </a:ext>
            </a:extLst>
          </p:cNvPr>
          <p:cNvSpPr txBox="1"/>
          <p:nvPr/>
        </p:nvSpPr>
        <p:spPr>
          <a:xfrm>
            <a:off x="230675" y="943331"/>
            <a:ext cx="2741125" cy="369332"/>
          </a:xfrm>
          <a:prstGeom prst="rect">
            <a:avLst/>
          </a:prstGeom>
          <a:noFill/>
        </p:spPr>
        <p:txBody>
          <a:bodyPr wrap="square">
            <a:spAutoFit/>
          </a:bodyPr>
          <a:lstStyle/>
          <a:p>
            <a:r>
              <a:rPr lang="en-US" altLang="zh-CN" b="1" dirty="0">
                <a:solidFill>
                  <a:srgbClr val="2A2B2E"/>
                </a:solidFill>
                <a:latin typeface="Times New Roman" panose="02020603050405020304" pitchFamily="18" charset="0"/>
                <a:cs typeface="Times New Roman" panose="02020603050405020304" pitchFamily="18" charset="0"/>
              </a:rPr>
              <a:t>Result visualization</a:t>
            </a:r>
          </a:p>
        </p:txBody>
      </p:sp>
    </p:spTree>
    <p:extLst>
      <p:ext uri="{BB962C8B-B14F-4D97-AF65-F5344CB8AC3E}">
        <p14:creationId xmlns:p14="http://schemas.microsoft.com/office/powerpoint/2010/main" val="2858408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a:extLst>
              <a:ext uri="{FF2B5EF4-FFF2-40B4-BE49-F238E27FC236}">
                <a16:creationId xmlns:a16="http://schemas.microsoft.com/office/drawing/2014/main" id="{23C359E2-2271-A80D-2557-F6EAE57E008C}"/>
              </a:ext>
            </a:extLst>
          </p:cNvPr>
          <p:cNvSpPr txBox="1">
            <a:spLocks noChangeArrowheads="1"/>
          </p:cNvSpPr>
          <p:nvPr/>
        </p:nvSpPr>
        <p:spPr bwMode="auto">
          <a:xfrm>
            <a:off x="0" y="0"/>
            <a:ext cx="12191999" cy="858982"/>
          </a:xfrm>
          <a:prstGeom prst="rect">
            <a:avLst/>
          </a:prstGeom>
          <a:solidFill>
            <a:schemeClr val="accent1">
              <a:lumMod val="75000"/>
            </a:schemeClr>
          </a:solidFill>
          <a:ln>
            <a:noFill/>
          </a:ln>
          <a:effectLst/>
        </p:spPr>
        <p:txBody>
          <a:bodyPr vert="horz" wrap="square" lIns="91440" tIns="45720" rIns="91440" bIns="45720" numCol="1" anchor="ctr" anchorCtr="0" compatLnSpc="1">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chemeClr val="bg1"/>
                </a:solidFill>
                <a:latin typeface="Times New Roman" panose="02020603050405020304" pitchFamily="18" charset="0"/>
                <a:ea typeface="華康儷粗黑(P)" panose="020B0700000000000000" pitchFamily="34" charset="-120"/>
                <a:cs typeface="Times New Roman" panose="02020603050405020304" pitchFamily="18" charset="0"/>
              </a:rPr>
              <a:t>t-SNE embedding: introduction</a:t>
            </a:r>
          </a:p>
        </p:txBody>
      </p:sp>
      <p:sp>
        <p:nvSpPr>
          <p:cNvPr id="14" name="文本框 13">
            <a:extLst>
              <a:ext uri="{FF2B5EF4-FFF2-40B4-BE49-F238E27FC236}">
                <a16:creationId xmlns:a16="http://schemas.microsoft.com/office/drawing/2014/main" id="{A3EF1F79-8E9C-65FD-D5A7-7A10D135B100}"/>
              </a:ext>
            </a:extLst>
          </p:cNvPr>
          <p:cNvSpPr txBox="1"/>
          <p:nvPr/>
        </p:nvSpPr>
        <p:spPr>
          <a:xfrm>
            <a:off x="234139" y="916158"/>
            <a:ext cx="10989436" cy="3970318"/>
          </a:xfrm>
          <a:prstGeom prst="rect">
            <a:avLst/>
          </a:prstGeom>
          <a:noFill/>
        </p:spPr>
        <p:txBody>
          <a:bodyPr wrap="square">
            <a:spAutoFit/>
          </a:bodyPr>
          <a:lstStyle/>
          <a:p>
            <a:r>
              <a:rPr lang="en-US" altLang="zh-CN" b="1" dirty="0">
                <a:solidFill>
                  <a:srgbClr val="2A2B2E"/>
                </a:solidFill>
                <a:latin typeface="Times New Roman" panose="02020603050405020304" pitchFamily="18" charset="0"/>
                <a:cs typeface="Times New Roman" panose="02020603050405020304" pitchFamily="18" charset="0"/>
              </a:rPr>
              <a:t>t-SNE introduction: </a:t>
            </a:r>
            <a:r>
              <a:rPr lang="en-US" altLang="zh-CN" dirty="0">
                <a:solidFill>
                  <a:srgbClr val="2A2B2E"/>
                </a:solidFill>
                <a:latin typeface="Times New Roman" panose="02020603050405020304" pitchFamily="18" charset="0"/>
                <a:cs typeface="Times New Roman" panose="02020603050405020304" pitchFamily="18" charset="0"/>
              </a:rPr>
              <a:t>t-SNE reduces dimensionality by preserving the local structure of data in high-dimensional space, aiming to bring similar objects closer and dissimilar objects farther apart in the low-dimensional space.</a:t>
            </a:r>
          </a:p>
          <a:p>
            <a:endParaRPr lang="en-US" altLang="zh-CN" dirty="0">
              <a:solidFill>
                <a:srgbClr val="2A2B2E"/>
              </a:solidFill>
              <a:latin typeface="Times New Roman" panose="02020603050405020304" pitchFamily="18" charset="0"/>
              <a:cs typeface="Times New Roman" panose="02020603050405020304" pitchFamily="18" charset="0"/>
            </a:endParaRPr>
          </a:p>
          <a:p>
            <a:r>
              <a:rPr lang="en-US" altLang="zh-CN" b="1" dirty="0">
                <a:solidFill>
                  <a:srgbClr val="2A2B2E"/>
                </a:solidFill>
                <a:latin typeface="Times New Roman" panose="02020603050405020304" pitchFamily="18" charset="0"/>
                <a:cs typeface="Times New Roman" panose="02020603050405020304" pitchFamily="18" charset="0"/>
              </a:rPr>
              <a:t>Basic steps:</a:t>
            </a:r>
          </a:p>
          <a:p>
            <a:pPr marL="342900" indent="-342900">
              <a:buAutoNum type="arabicPeriod"/>
            </a:pPr>
            <a:r>
              <a:rPr lang="en-US" altLang="zh-CN" b="1" dirty="0">
                <a:solidFill>
                  <a:srgbClr val="2A2B2E"/>
                </a:solidFill>
                <a:latin typeface="Times New Roman" panose="02020603050405020304" pitchFamily="18" charset="0"/>
                <a:cs typeface="Times New Roman" panose="02020603050405020304" pitchFamily="18" charset="0"/>
              </a:rPr>
              <a:t>Calculation of Similarity Probabilities: </a:t>
            </a:r>
            <a:r>
              <a:rPr lang="en-US" altLang="zh-CN" dirty="0">
                <a:solidFill>
                  <a:srgbClr val="2A2B2E"/>
                </a:solidFill>
                <a:latin typeface="Times New Roman" panose="02020603050405020304" pitchFamily="18" charset="0"/>
                <a:cs typeface="Times New Roman" panose="02020603050405020304" pitchFamily="18" charset="0"/>
              </a:rPr>
              <a:t>In high-dimensional space, t-SNE first calculates the conditional probabilities between each pair of data points, which reflect the likelihood of one point choosing another as its neighbor.</a:t>
            </a:r>
          </a:p>
          <a:p>
            <a:pPr marL="342900" indent="-342900">
              <a:buAutoNum type="arabicPeriod"/>
            </a:pPr>
            <a:endParaRPr lang="en-US" altLang="zh-CN" dirty="0">
              <a:solidFill>
                <a:srgbClr val="2A2B2E"/>
              </a:solidFill>
              <a:latin typeface="Times New Roman" panose="02020603050405020304" pitchFamily="18" charset="0"/>
              <a:cs typeface="Times New Roman" panose="02020603050405020304" pitchFamily="18" charset="0"/>
            </a:endParaRPr>
          </a:p>
          <a:p>
            <a:pPr marL="342900" indent="-342900">
              <a:buAutoNum type="arabicPeriod"/>
            </a:pPr>
            <a:r>
              <a:rPr lang="en-US" altLang="zh-CN" b="1" dirty="0">
                <a:solidFill>
                  <a:srgbClr val="2A2B2E"/>
                </a:solidFill>
                <a:latin typeface="Times New Roman" panose="02020603050405020304" pitchFamily="18" charset="0"/>
                <a:cs typeface="Times New Roman" panose="02020603050405020304" pitchFamily="18" charset="0"/>
              </a:rPr>
              <a:t>Similarity Probabilities in Low-Dimensional Mapping: </a:t>
            </a:r>
            <a:r>
              <a:rPr lang="en-US" altLang="zh-CN" dirty="0">
                <a:solidFill>
                  <a:srgbClr val="2A2B2E"/>
                </a:solidFill>
                <a:latin typeface="Times New Roman" panose="02020603050405020304" pitchFamily="18" charset="0"/>
                <a:cs typeface="Times New Roman" panose="02020603050405020304" pitchFamily="18" charset="0"/>
              </a:rPr>
              <a:t>In the low-dimensional space, t-SNE also calculates a set of similarity probabilities, but it uses a t-distribution instead of a Gaussian distribution. </a:t>
            </a:r>
          </a:p>
          <a:p>
            <a:pPr marL="342900" indent="-342900">
              <a:buAutoNum type="arabicPeriod"/>
            </a:pPr>
            <a:endParaRPr lang="en-US" altLang="zh-CN" dirty="0">
              <a:solidFill>
                <a:srgbClr val="2A2B2E"/>
              </a:solidFill>
              <a:latin typeface="Times New Roman" panose="02020603050405020304" pitchFamily="18" charset="0"/>
              <a:cs typeface="Times New Roman" panose="02020603050405020304" pitchFamily="18" charset="0"/>
            </a:endParaRPr>
          </a:p>
          <a:p>
            <a:pPr marL="342900" indent="-342900">
              <a:buAutoNum type="arabicPeriod"/>
            </a:pPr>
            <a:r>
              <a:rPr lang="en-US" altLang="zh-CN" b="1" dirty="0">
                <a:solidFill>
                  <a:srgbClr val="2A2B2E"/>
                </a:solidFill>
                <a:latin typeface="Times New Roman" panose="02020603050405020304" pitchFamily="18" charset="0"/>
                <a:cs typeface="Times New Roman" panose="02020603050405020304" pitchFamily="18" charset="0"/>
              </a:rPr>
              <a:t>Minimization of </a:t>
            </a:r>
            <a:r>
              <a:rPr lang="en-US" altLang="zh-CN" b="1" dirty="0" err="1">
                <a:solidFill>
                  <a:srgbClr val="2A2B2E"/>
                </a:solidFill>
                <a:latin typeface="Times New Roman" panose="02020603050405020304" pitchFamily="18" charset="0"/>
                <a:cs typeface="Times New Roman" panose="02020603050405020304" pitchFamily="18" charset="0"/>
              </a:rPr>
              <a:t>Kullback-Leibler</a:t>
            </a:r>
            <a:r>
              <a:rPr lang="en-US" altLang="zh-CN" b="1" dirty="0">
                <a:solidFill>
                  <a:srgbClr val="2A2B2E"/>
                </a:solidFill>
                <a:latin typeface="Times New Roman" panose="02020603050405020304" pitchFamily="18" charset="0"/>
                <a:cs typeface="Times New Roman" panose="02020603050405020304" pitchFamily="18" charset="0"/>
              </a:rPr>
              <a:t> Divergence: </a:t>
            </a:r>
            <a:r>
              <a:rPr lang="en-US" altLang="zh-CN" dirty="0">
                <a:solidFill>
                  <a:srgbClr val="2A2B2E"/>
                </a:solidFill>
                <a:latin typeface="Times New Roman" panose="02020603050405020304" pitchFamily="18" charset="0"/>
                <a:cs typeface="Times New Roman" panose="02020603050405020304" pitchFamily="18" charset="0"/>
              </a:rPr>
              <a:t>The goal of t-SNE is to make the similarity probability distributions in high-dimensional and low-dimensional spaces as close as possible. This is achieved by minimizing the </a:t>
            </a:r>
            <a:r>
              <a:rPr lang="en-US" altLang="zh-CN" dirty="0" err="1">
                <a:solidFill>
                  <a:srgbClr val="2A2B2E"/>
                </a:solidFill>
                <a:latin typeface="Times New Roman" panose="02020603050405020304" pitchFamily="18" charset="0"/>
                <a:cs typeface="Times New Roman" panose="02020603050405020304" pitchFamily="18" charset="0"/>
              </a:rPr>
              <a:t>Kullback-Leibler</a:t>
            </a:r>
            <a:r>
              <a:rPr lang="en-US" altLang="zh-CN" dirty="0">
                <a:solidFill>
                  <a:srgbClr val="2A2B2E"/>
                </a:solidFill>
                <a:latin typeface="Times New Roman" panose="02020603050405020304" pitchFamily="18" charset="0"/>
                <a:cs typeface="Times New Roman" panose="02020603050405020304" pitchFamily="18" charset="0"/>
              </a:rPr>
              <a:t> divergence between the two distributions.</a:t>
            </a:r>
          </a:p>
        </p:txBody>
      </p:sp>
    </p:spTree>
    <p:extLst>
      <p:ext uri="{BB962C8B-B14F-4D97-AF65-F5344CB8AC3E}">
        <p14:creationId xmlns:p14="http://schemas.microsoft.com/office/powerpoint/2010/main" val="40707121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7C73F8-9E97-E785-E69C-C6FCD49915C5}"/>
              </a:ext>
            </a:extLst>
          </p:cNvPr>
          <p:cNvPicPr>
            <a:picLocks noChangeAspect="1"/>
          </p:cNvPicPr>
          <p:nvPr/>
        </p:nvPicPr>
        <p:blipFill>
          <a:blip r:embed="rId2"/>
          <a:stretch>
            <a:fillRect/>
          </a:stretch>
        </p:blipFill>
        <p:spPr>
          <a:xfrm>
            <a:off x="3075474" y="1800180"/>
            <a:ext cx="8102600" cy="2247356"/>
          </a:xfrm>
          <a:prstGeom prst="rect">
            <a:avLst/>
          </a:prstGeom>
        </p:spPr>
      </p:pic>
      <p:pic>
        <p:nvPicPr>
          <p:cNvPr id="9" name="图片 8">
            <a:extLst>
              <a:ext uri="{FF2B5EF4-FFF2-40B4-BE49-F238E27FC236}">
                <a16:creationId xmlns:a16="http://schemas.microsoft.com/office/drawing/2014/main" id="{68431A41-562D-A780-2B28-58DF23B647BD}"/>
              </a:ext>
            </a:extLst>
          </p:cNvPr>
          <p:cNvPicPr>
            <a:picLocks noChangeAspect="1"/>
          </p:cNvPicPr>
          <p:nvPr/>
        </p:nvPicPr>
        <p:blipFill>
          <a:blip r:embed="rId3"/>
          <a:stretch>
            <a:fillRect/>
          </a:stretch>
        </p:blipFill>
        <p:spPr>
          <a:xfrm>
            <a:off x="1957584" y="4118542"/>
            <a:ext cx="7102439" cy="2504772"/>
          </a:xfrm>
          <a:prstGeom prst="rect">
            <a:avLst/>
          </a:prstGeom>
        </p:spPr>
      </p:pic>
      <p:sp>
        <p:nvSpPr>
          <p:cNvPr id="12" name="文本框 11">
            <a:extLst>
              <a:ext uri="{FF2B5EF4-FFF2-40B4-BE49-F238E27FC236}">
                <a16:creationId xmlns:a16="http://schemas.microsoft.com/office/drawing/2014/main" id="{380AE38F-626B-391E-56C2-665FF3D13053}"/>
              </a:ext>
            </a:extLst>
          </p:cNvPr>
          <p:cNvSpPr txBox="1"/>
          <p:nvPr/>
        </p:nvSpPr>
        <p:spPr>
          <a:xfrm>
            <a:off x="230675" y="891352"/>
            <a:ext cx="11796610" cy="923330"/>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Hyper-parameter tuning</a:t>
            </a:r>
            <a:r>
              <a:rPr lang="en-US" altLang="zh-CN" dirty="0">
                <a:latin typeface="Times New Roman" panose="02020603050405020304" pitchFamily="18" charset="0"/>
                <a:cs typeface="Times New Roman" panose="02020603050405020304" pitchFamily="18" charset="0"/>
              </a:rPr>
              <a:t>:</a:t>
            </a:r>
          </a:p>
          <a:p>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early_exaggeration</a:t>
            </a:r>
            <a:r>
              <a:rPr lang="en-US" altLang="zh-CN" dirty="0">
                <a:latin typeface="Times New Roman" panose="02020603050405020304" pitchFamily="18" charset="0"/>
                <a:cs typeface="Times New Roman" panose="02020603050405020304" pitchFamily="18" charset="0"/>
              </a:rPr>
              <a:t>': 1.201439702358722, '</a:t>
            </a:r>
            <a:r>
              <a:rPr lang="en-US" altLang="zh-CN" dirty="0" err="1">
                <a:latin typeface="Times New Roman" panose="02020603050405020304" pitchFamily="18" charset="0"/>
                <a:cs typeface="Times New Roman" panose="02020603050405020304" pitchFamily="18" charset="0"/>
              </a:rPr>
              <a:t>learning_rate</a:t>
            </a:r>
            <a:r>
              <a:rPr lang="en-US" altLang="zh-CN" dirty="0">
                <a:latin typeface="Times New Roman" panose="02020603050405020304" pitchFamily="18" charset="0"/>
                <a:cs typeface="Times New Roman" panose="02020603050405020304" pitchFamily="18" charset="0"/>
              </a:rPr>
              <a:t>': 97.1458217859962, '</a:t>
            </a:r>
            <a:r>
              <a:rPr lang="en-US" altLang="zh-CN" dirty="0" err="1">
                <a:latin typeface="Times New Roman" panose="02020603050405020304" pitchFamily="18" charset="0"/>
                <a:cs typeface="Times New Roman" panose="02020603050405020304" pitchFamily="18" charset="0"/>
              </a:rPr>
              <a:t>n_iter</a:t>
            </a:r>
            <a:r>
              <a:rPr lang="en-US" altLang="zh-CN" dirty="0">
                <a:latin typeface="Times New Roman" panose="02020603050405020304" pitchFamily="18" charset="0"/>
                <a:cs typeface="Times New Roman" panose="02020603050405020304" pitchFamily="18" charset="0"/>
              </a:rPr>
              <a:t>': 250.0, 'perplexity': 20.0, '</a:t>
            </a:r>
            <a:r>
              <a:rPr lang="en-US" altLang="zh-CN" dirty="0" err="1">
                <a:latin typeface="Times New Roman" panose="02020603050405020304" pitchFamily="18" charset="0"/>
                <a:cs typeface="Times New Roman" panose="02020603050405020304" pitchFamily="18" charset="0"/>
              </a:rPr>
              <a:t>random_state</a:t>
            </a:r>
            <a:r>
              <a:rPr lang="en-US" altLang="zh-CN" dirty="0">
                <a:latin typeface="Times New Roman" panose="02020603050405020304" pitchFamily="18" charset="0"/>
                <a:cs typeface="Times New Roman" panose="02020603050405020304" pitchFamily="18" charset="0"/>
              </a:rPr>
              <a:t>': 63.0</a:t>
            </a:r>
            <a:endParaRPr lang="zh-CN" altLang="en-US" dirty="0">
              <a:latin typeface="Times New Roman" panose="02020603050405020304" pitchFamily="18" charset="0"/>
              <a:cs typeface="Times New Roman" panose="02020603050405020304" pitchFamily="18" charset="0"/>
            </a:endParaRPr>
          </a:p>
        </p:txBody>
      </p:sp>
      <p:sp>
        <p:nvSpPr>
          <p:cNvPr id="13" name="Rectangle 2">
            <a:extLst>
              <a:ext uri="{FF2B5EF4-FFF2-40B4-BE49-F238E27FC236}">
                <a16:creationId xmlns:a16="http://schemas.microsoft.com/office/drawing/2014/main" id="{23C359E2-2271-A80D-2557-F6EAE57E008C}"/>
              </a:ext>
            </a:extLst>
          </p:cNvPr>
          <p:cNvSpPr txBox="1">
            <a:spLocks noChangeArrowheads="1"/>
          </p:cNvSpPr>
          <p:nvPr/>
        </p:nvSpPr>
        <p:spPr bwMode="auto">
          <a:xfrm>
            <a:off x="0" y="0"/>
            <a:ext cx="12191999" cy="858982"/>
          </a:xfrm>
          <a:prstGeom prst="rect">
            <a:avLst/>
          </a:prstGeom>
          <a:solidFill>
            <a:schemeClr val="accent1">
              <a:lumMod val="75000"/>
            </a:schemeClr>
          </a:solidFill>
          <a:ln>
            <a:noFill/>
          </a:ln>
          <a:effectLst/>
        </p:spPr>
        <p:txBody>
          <a:bodyPr vert="horz" wrap="square" lIns="91440" tIns="45720" rIns="91440" bIns="45720" numCol="1" anchor="ctr" anchorCtr="0" compatLnSpc="1">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chemeClr val="bg1"/>
                </a:solidFill>
                <a:latin typeface="Times New Roman" panose="02020603050405020304" pitchFamily="18" charset="0"/>
                <a:ea typeface="華康儷粗黑(P)" panose="020B0700000000000000" pitchFamily="34" charset="-120"/>
                <a:cs typeface="Times New Roman" panose="02020603050405020304" pitchFamily="18" charset="0"/>
              </a:rPr>
              <a:t>t-SNE embedding: results visualization</a:t>
            </a:r>
          </a:p>
        </p:txBody>
      </p:sp>
      <p:sp>
        <p:nvSpPr>
          <p:cNvPr id="15" name="文本框 14">
            <a:extLst>
              <a:ext uri="{FF2B5EF4-FFF2-40B4-BE49-F238E27FC236}">
                <a16:creationId xmlns:a16="http://schemas.microsoft.com/office/drawing/2014/main" id="{DFB0DF7D-298D-44E4-2963-F49D2FE21162}"/>
              </a:ext>
            </a:extLst>
          </p:cNvPr>
          <p:cNvSpPr txBox="1"/>
          <p:nvPr/>
        </p:nvSpPr>
        <p:spPr>
          <a:xfrm>
            <a:off x="230675" y="1800180"/>
            <a:ext cx="2741125" cy="369332"/>
          </a:xfrm>
          <a:prstGeom prst="rect">
            <a:avLst/>
          </a:prstGeom>
          <a:noFill/>
        </p:spPr>
        <p:txBody>
          <a:bodyPr wrap="square">
            <a:spAutoFit/>
          </a:bodyPr>
          <a:lstStyle/>
          <a:p>
            <a:r>
              <a:rPr lang="en-US" altLang="zh-CN" b="1" dirty="0">
                <a:solidFill>
                  <a:srgbClr val="2A2B2E"/>
                </a:solidFill>
                <a:latin typeface="Times New Roman" panose="02020603050405020304" pitchFamily="18" charset="0"/>
                <a:cs typeface="Times New Roman" panose="02020603050405020304" pitchFamily="18" charset="0"/>
              </a:rPr>
              <a:t>Result visualization</a:t>
            </a:r>
          </a:p>
        </p:txBody>
      </p:sp>
    </p:spTree>
    <p:extLst>
      <p:ext uri="{BB962C8B-B14F-4D97-AF65-F5344CB8AC3E}">
        <p14:creationId xmlns:p14="http://schemas.microsoft.com/office/powerpoint/2010/main" val="3823667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02A53-F979-3784-638C-930C63FFA9E7}"/>
            </a:ext>
          </a:extLst>
        </p:cNvPr>
        <p:cNvGrpSpPr/>
        <p:nvPr/>
      </p:nvGrpSpPr>
      <p:grpSpPr>
        <a:xfrm>
          <a:off x="0" y="0"/>
          <a:ext cx="0" cy="0"/>
          <a:chOff x="0" y="0"/>
          <a:chExt cx="0" cy="0"/>
        </a:xfrm>
      </p:grpSpPr>
      <p:sp>
        <p:nvSpPr>
          <p:cNvPr id="12" name="Rectangle 2">
            <a:extLst>
              <a:ext uri="{FF2B5EF4-FFF2-40B4-BE49-F238E27FC236}">
                <a16:creationId xmlns:a16="http://schemas.microsoft.com/office/drawing/2014/main" id="{57D26D26-49AD-B9A7-296B-BB3E1CBBA026}"/>
              </a:ext>
            </a:extLst>
          </p:cNvPr>
          <p:cNvSpPr txBox="1">
            <a:spLocks noChangeArrowheads="1"/>
          </p:cNvSpPr>
          <p:nvPr/>
        </p:nvSpPr>
        <p:spPr bwMode="auto">
          <a:xfrm>
            <a:off x="0" y="0"/>
            <a:ext cx="12191999" cy="858982"/>
          </a:xfrm>
          <a:prstGeom prst="rect">
            <a:avLst/>
          </a:prstGeom>
          <a:solidFill>
            <a:schemeClr val="accent1">
              <a:lumMod val="75000"/>
            </a:schemeClr>
          </a:solidFill>
          <a:ln>
            <a:noFill/>
          </a:ln>
          <a:effectLst/>
        </p:spPr>
        <p:txBody>
          <a:bodyPr vert="horz" wrap="square" lIns="91440" tIns="45720" rIns="91440" bIns="45720" numCol="1" anchor="ctr" anchorCtr="0" compatLnSpc="1">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chemeClr val="bg1"/>
                </a:solidFill>
                <a:latin typeface="Times New Roman" panose="02020603050405020304" pitchFamily="18" charset="0"/>
                <a:ea typeface="華康儷粗黑(P)" panose="020B0700000000000000" pitchFamily="34" charset="-120"/>
                <a:cs typeface="Times New Roman" panose="02020603050405020304" pitchFamily="18" charset="0"/>
              </a:rPr>
              <a:t>PCA embedding: introduction</a:t>
            </a:r>
          </a:p>
        </p:txBody>
      </p:sp>
      <p:sp>
        <p:nvSpPr>
          <p:cNvPr id="3" name="文本框 2">
            <a:extLst>
              <a:ext uri="{FF2B5EF4-FFF2-40B4-BE49-F238E27FC236}">
                <a16:creationId xmlns:a16="http://schemas.microsoft.com/office/drawing/2014/main" id="{CBE9CECA-66F9-A51C-C7C5-EBBECE36F880}"/>
              </a:ext>
            </a:extLst>
          </p:cNvPr>
          <p:cNvSpPr txBox="1"/>
          <p:nvPr/>
        </p:nvSpPr>
        <p:spPr>
          <a:xfrm>
            <a:off x="380222" y="930341"/>
            <a:ext cx="11320365" cy="5909310"/>
          </a:xfrm>
          <a:prstGeom prst="rect">
            <a:avLst/>
          </a:prstGeom>
          <a:noFill/>
        </p:spPr>
        <p:txBody>
          <a:bodyPr wrap="square">
            <a:spAutoFit/>
          </a:bodyPr>
          <a:lstStyle/>
          <a:p>
            <a:r>
              <a:rPr lang="en-US" altLang="zh-CN" b="1" dirty="0">
                <a:solidFill>
                  <a:srgbClr val="2A2B2E"/>
                </a:solidFill>
                <a:latin typeface="Times New Roman" panose="02020603050405020304" pitchFamily="18" charset="0"/>
                <a:cs typeface="Times New Roman" panose="02020603050405020304" pitchFamily="18" charset="0"/>
              </a:rPr>
              <a:t>PCA introduction: </a:t>
            </a:r>
            <a:r>
              <a:rPr lang="en-US" altLang="zh-CN" dirty="0">
                <a:solidFill>
                  <a:srgbClr val="2A2B2E"/>
                </a:solidFill>
                <a:latin typeface="Times New Roman" panose="02020603050405020304" pitchFamily="18" charset="0"/>
                <a:cs typeface="Times New Roman" panose="02020603050405020304" pitchFamily="18" charset="0"/>
              </a:rPr>
              <a:t>PCA transforms original data into a new coordinate system through a linear transformation, aiming to maximize the variance of the data along the new coordinate axes, thereby achieving dimensionality reduction.   </a:t>
            </a:r>
          </a:p>
          <a:p>
            <a:endParaRPr lang="en-US" altLang="zh-CN" dirty="0">
              <a:solidFill>
                <a:srgbClr val="2A2B2E"/>
              </a:solidFill>
              <a:latin typeface="Times New Roman" panose="02020603050405020304" pitchFamily="18" charset="0"/>
              <a:cs typeface="Times New Roman" panose="02020603050405020304" pitchFamily="18" charset="0"/>
            </a:endParaRPr>
          </a:p>
          <a:p>
            <a:r>
              <a:rPr lang="en-US" altLang="zh-CN" b="1" dirty="0">
                <a:solidFill>
                  <a:srgbClr val="2A2B2E"/>
                </a:solidFill>
                <a:latin typeface="Times New Roman" panose="02020603050405020304" pitchFamily="18" charset="0"/>
                <a:cs typeface="Times New Roman" panose="02020603050405020304" pitchFamily="18" charset="0"/>
              </a:rPr>
              <a:t>Basic steps: </a:t>
            </a:r>
          </a:p>
          <a:p>
            <a:pPr marL="342900" indent="-342900">
              <a:buAutoNum type="arabicPeriod"/>
            </a:pPr>
            <a:r>
              <a:rPr lang="en-US" altLang="zh-CN" b="1" dirty="0">
                <a:solidFill>
                  <a:srgbClr val="2A2B2E"/>
                </a:solidFill>
                <a:latin typeface="Times New Roman" panose="02020603050405020304" pitchFamily="18" charset="0"/>
                <a:cs typeface="Times New Roman" panose="02020603050405020304" pitchFamily="18" charset="0"/>
              </a:rPr>
              <a:t>Data Standardization: </a:t>
            </a:r>
            <a:r>
              <a:rPr lang="en-US" altLang="zh-CN" dirty="0">
                <a:solidFill>
                  <a:srgbClr val="2A2B2E"/>
                </a:solidFill>
                <a:latin typeface="Times New Roman" panose="02020603050405020304" pitchFamily="18" charset="0"/>
                <a:cs typeface="Times New Roman" panose="02020603050405020304" pitchFamily="18" charset="0"/>
              </a:rPr>
              <a:t>This involves centering each feature by subtracting its mean and optionally scaling it by dividing by its standard deviation. </a:t>
            </a:r>
          </a:p>
          <a:p>
            <a:pPr marL="342900" indent="-342900">
              <a:buAutoNum type="arabicPeriod"/>
            </a:pPr>
            <a:endParaRPr lang="en-US" altLang="zh-CN" b="1" dirty="0">
              <a:solidFill>
                <a:srgbClr val="2A2B2E"/>
              </a:solidFill>
              <a:latin typeface="Times New Roman" panose="02020603050405020304" pitchFamily="18" charset="0"/>
              <a:cs typeface="Times New Roman" panose="02020603050405020304" pitchFamily="18" charset="0"/>
            </a:endParaRPr>
          </a:p>
          <a:p>
            <a:pPr marL="342900" indent="-342900">
              <a:buAutoNum type="arabicPeriod"/>
            </a:pPr>
            <a:r>
              <a:rPr lang="en-US" altLang="zh-CN" b="1" dirty="0">
                <a:latin typeface="Times New Roman" panose="02020603050405020304" pitchFamily="18" charset="0"/>
                <a:cs typeface="Times New Roman" panose="02020603050405020304" pitchFamily="18" charset="0"/>
              </a:rPr>
              <a:t>Compute the Covariance Matrix: </a:t>
            </a:r>
            <a:r>
              <a:rPr lang="en-US" altLang="zh-CN" dirty="0">
                <a:latin typeface="Times New Roman" panose="02020603050405020304" pitchFamily="18" charset="0"/>
                <a:cs typeface="Times New Roman" panose="02020603050405020304" pitchFamily="18" charset="0"/>
              </a:rPr>
              <a:t>PCA starts by calculating the covariance matrix of the data. The covariance matrix describes the linear correlations between each pair of features, with diagonal elements representing the variance of each feature and off-diagonal elements representing the covariances between features.</a:t>
            </a:r>
          </a:p>
          <a:p>
            <a:pPr marL="342900" indent="-342900">
              <a:buAutoNum type="arabicPeriod"/>
            </a:pPr>
            <a:endParaRPr lang="en-US" altLang="zh-CN" dirty="0">
              <a:latin typeface="Times New Roman" panose="02020603050405020304" pitchFamily="18" charset="0"/>
              <a:cs typeface="Times New Roman" panose="02020603050405020304" pitchFamily="18" charset="0"/>
            </a:endParaRPr>
          </a:p>
          <a:p>
            <a:pPr marL="342900" indent="-342900">
              <a:buAutoNum type="arabicPeriod"/>
            </a:pPr>
            <a:r>
              <a:rPr lang="en-US" altLang="zh-CN" b="1" dirty="0">
                <a:latin typeface="Times New Roman" panose="02020603050405020304" pitchFamily="18" charset="0"/>
                <a:cs typeface="Times New Roman" panose="02020603050405020304" pitchFamily="18" charset="0"/>
              </a:rPr>
              <a:t>Eigenvalue and Eigenvector Computation: </a:t>
            </a:r>
            <a:r>
              <a:rPr lang="en-US" altLang="zh-CN" dirty="0">
                <a:latin typeface="Times New Roman" panose="02020603050405020304" pitchFamily="18" charset="0"/>
                <a:cs typeface="Times New Roman" panose="02020603050405020304" pitchFamily="18" charset="0"/>
              </a:rPr>
              <a:t>The covariance matrix is then subjected to eigen-decomposition to solve for its eigenvalues and corresponding eigenvectors. </a:t>
            </a:r>
          </a:p>
          <a:p>
            <a:pPr marL="342900" indent="-342900">
              <a:buAutoNum type="arabicPeriod"/>
            </a:pPr>
            <a:endParaRPr lang="en-US" altLang="zh-CN" dirty="0">
              <a:latin typeface="Times New Roman" panose="02020603050405020304" pitchFamily="18" charset="0"/>
              <a:cs typeface="Times New Roman" panose="02020603050405020304" pitchFamily="18" charset="0"/>
            </a:endParaRPr>
          </a:p>
          <a:p>
            <a:pPr marL="342900" indent="-342900">
              <a:buAutoNum type="arabicPeriod"/>
            </a:pPr>
            <a:r>
              <a:rPr lang="en-US" altLang="zh-CN" b="1" dirty="0">
                <a:latin typeface="Times New Roman" panose="02020603050405020304" pitchFamily="18" charset="0"/>
                <a:cs typeface="Times New Roman" panose="02020603050405020304" pitchFamily="18" charset="0"/>
              </a:rPr>
              <a:t>Select Principal Components: </a:t>
            </a:r>
            <a:r>
              <a:rPr lang="en-US" altLang="zh-CN" dirty="0">
                <a:latin typeface="Times New Roman" panose="02020603050405020304" pitchFamily="18" charset="0"/>
                <a:cs typeface="Times New Roman" panose="02020603050405020304" pitchFamily="18" charset="0"/>
              </a:rPr>
              <a:t>Once the eigenvalues and eigenvectors are calculated, they are usually sorted by the magnitude of the eigenvalues. Larger eigenvalues correspond to eigenvectors that point in the direction of greater variance in the data, and these directions are considered principal components.</a:t>
            </a:r>
          </a:p>
          <a:p>
            <a:pPr marL="342900" indent="-342900">
              <a:buAutoNum type="arabicPeriod"/>
            </a:pPr>
            <a:endParaRPr lang="en-US" altLang="zh-CN" b="1" dirty="0">
              <a:latin typeface="Times New Roman" panose="02020603050405020304" pitchFamily="18" charset="0"/>
              <a:cs typeface="Times New Roman" panose="02020603050405020304" pitchFamily="18" charset="0"/>
            </a:endParaRPr>
          </a:p>
          <a:p>
            <a:pPr marL="342900" indent="-342900">
              <a:buAutoNum type="arabicPeriod"/>
            </a:pPr>
            <a:r>
              <a:rPr lang="en-US" altLang="zh-CN" b="1" dirty="0">
                <a:latin typeface="Times New Roman" panose="02020603050405020304" pitchFamily="18" charset="0"/>
                <a:cs typeface="Times New Roman" panose="02020603050405020304" pitchFamily="18" charset="0"/>
              </a:rPr>
              <a:t>Construct Projection Matrix and Transform Data</a:t>
            </a:r>
            <a:r>
              <a:rPr lang="en-US" altLang="zh-CN" dirty="0">
                <a:latin typeface="Times New Roman" panose="02020603050405020304" pitchFamily="18" charset="0"/>
                <a:cs typeface="Times New Roman" panose="02020603050405020304" pitchFamily="18" charset="0"/>
              </a:rPr>
              <a:t>: A projection matrix is formed using the selected eigenvectors. The original data is then multiplied by this projection matrix, projecting the original data onto the selected principal components. </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46233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02A53-F979-3784-638C-930C63FFA9E7}"/>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374F1CFF-B749-F350-52F8-EC432A5CBCC7}"/>
              </a:ext>
            </a:extLst>
          </p:cNvPr>
          <p:cNvPicPr>
            <a:picLocks noChangeAspect="1"/>
          </p:cNvPicPr>
          <p:nvPr/>
        </p:nvPicPr>
        <p:blipFill>
          <a:blip r:embed="rId2"/>
          <a:stretch>
            <a:fillRect/>
          </a:stretch>
        </p:blipFill>
        <p:spPr>
          <a:xfrm>
            <a:off x="942392" y="1312663"/>
            <a:ext cx="9882644" cy="2655540"/>
          </a:xfrm>
          <a:prstGeom prst="rect">
            <a:avLst/>
          </a:prstGeom>
        </p:spPr>
      </p:pic>
      <p:pic>
        <p:nvPicPr>
          <p:cNvPr id="7" name="图片 6">
            <a:extLst>
              <a:ext uri="{FF2B5EF4-FFF2-40B4-BE49-F238E27FC236}">
                <a16:creationId xmlns:a16="http://schemas.microsoft.com/office/drawing/2014/main" id="{465D74C7-0A74-4F3A-BCDD-E8DE125B33C5}"/>
              </a:ext>
            </a:extLst>
          </p:cNvPr>
          <p:cNvPicPr>
            <a:picLocks noChangeAspect="1"/>
          </p:cNvPicPr>
          <p:nvPr/>
        </p:nvPicPr>
        <p:blipFill>
          <a:blip r:embed="rId3"/>
          <a:stretch>
            <a:fillRect/>
          </a:stretch>
        </p:blipFill>
        <p:spPr>
          <a:xfrm>
            <a:off x="2174032" y="4065743"/>
            <a:ext cx="7585788" cy="2655540"/>
          </a:xfrm>
          <a:prstGeom prst="rect">
            <a:avLst/>
          </a:prstGeom>
        </p:spPr>
      </p:pic>
      <p:sp>
        <p:nvSpPr>
          <p:cNvPr id="12" name="Rectangle 2">
            <a:extLst>
              <a:ext uri="{FF2B5EF4-FFF2-40B4-BE49-F238E27FC236}">
                <a16:creationId xmlns:a16="http://schemas.microsoft.com/office/drawing/2014/main" id="{57D26D26-49AD-B9A7-296B-BB3E1CBBA026}"/>
              </a:ext>
            </a:extLst>
          </p:cNvPr>
          <p:cNvSpPr txBox="1">
            <a:spLocks noChangeArrowheads="1"/>
          </p:cNvSpPr>
          <p:nvPr/>
        </p:nvSpPr>
        <p:spPr bwMode="auto">
          <a:xfrm>
            <a:off x="0" y="0"/>
            <a:ext cx="12191999" cy="858982"/>
          </a:xfrm>
          <a:prstGeom prst="rect">
            <a:avLst/>
          </a:prstGeom>
          <a:solidFill>
            <a:schemeClr val="accent1">
              <a:lumMod val="75000"/>
            </a:schemeClr>
          </a:solidFill>
          <a:ln>
            <a:noFill/>
          </a:ln>
          <a:effectLst/>
        </p:spPr>
        <p:txBody>
          <a:bodyPr vert="horz" wrap="square" lIns="91440" tIns="45720" rIns="91440" bIns="45720" numCol="1" anchor="ctr" anchorCtr="0" compatLnSpc="1">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chemeClr val="bg1"/>
                </a:solidFill>
                <a:latin typeface="Times New Roman" panose="02020603050405020304" pitchFamily="18" charset="0"/>
                <a:ea typeface="華康儷粗黑(P)" panose="020B0700000000000000" pitchFamily="34" charset="-120"/>
                <a:cs typeface="Times New Roman" panose="02020603050405020304" pitchFamily="18" charset="0"/>
              </a:rPr>
              <a:t>PCA embedding: results visualization</a:t>
            </a:r>
          </a:p>
        </p:txBody>
      </p:sp>
      <p:sp>
        <p:nvSpPr>
          <p:cNvPr id="2" name="文本框 1">
            <a:extLst>
              <a:ext uri="{FF2B5EF4-FFF2-40B4-BE49-F238E27FC236}">
                <a16:creationId xmlns:a16="http://schemas.microsoft.com/office/drawing/2014/main" id="{0DBAF199-6A6D-820E-C2C3-7C8156ECFA7B}"/>
              </a:ext>
            </a:extLst>
          </p:cNvPr>
          <p:cNvSpPr txBox="1"/>
          <p:nvPr/>
        </p:nvSpPr>
        <p:spPr>
          <a:xfrm>
            <a:off x="230675" y="943331"/>
            <a:ext cx="2741125" cy="369332"/>
          </a:xfrm>
          <a:prstGeom prst="rect">
            <a:avLst/>
          </a:prstGeom>
          <a:noFill/>
        </p:spPr>
        <p:txBody>
          <a:bodyPr wrap="square">
            <a:spAutoFit/>
          </a:bodyPr>
          <a:lstStyle/>
          <a:p>
            <a:r>
              <a:rPr lang="en-US" altLang="zh-CN" b="1" dirty="0">
                <a:solidFill>
                  <a:srgbClr val="2A2B2E"/>
                </a:solidFill>
                <a:latin typeface="Times New Roman" panose="02020603050405020304" pitchFamily="18" charset="0"/>
                <a:cs typeface="Times New Roman" panose="02020603050405020304" pitchFamily="18" charset="0"/>
              </a:rPr>
              <a:t>Result visualization</a:t>
            </a:r>
          </a:p>
        </p:txBody>
      </p:sp>
    </p:spTree>
    <p:extLst>
      <p:ext uri="{BB962C8B-B14F-4D97-AF65-F5344CB8AC3E}">
        <p14:creationId xmlns:p14="http://schemas.microsoft.com/office/powerpoint/2010/main" val="4026858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CFCC0-FFEB-95C8-049F-DB75619AAE8C}"/>
            </a:ext>
          </a:extLst>
        </p:cNvPr>
        <p:cNvGrpSpPr/>
        <p:nvPr/>
      </p:nvGrpSpPr>
      <p:grpSpPr>
        <a:xfrm>
          <a:off x="0" y="0"/>
          <a:ext cx="0" cy="0"/>
          <a:chOff x="0" y="0"/>
          <a:chExt cx="0" cy="0"/>
        </a:xfrm>
      </p:grpSpPr>
      <p:sp>
        <p:nvSpPr>
          <p:cNvPr id="16" name="Rectangle 2">
            <a:extLst>
              <a:ext uri="{FF2B5EF4-FFF2-40B4-BE49-F238E27FC236}">
                <a16:creationId xmlns:a16="http://schemas.microsoft.com/office/drawing/2014/main" id="{11F32F5A-6277-7D5B-EB52-57B239A55114}"/>
              </a:ext>
            </a:extLst>
          </p:cNvPr>
          <p:cNvSpPr txBox="1">
            <a:spLocks noChangeArrowheads="1"/>
          </p:cNvSpPr>
          <p:nvPr/>
        </p:nvSpPr>
        <p:spPr bwMode="auto">
          <a:xfrm>
            <a:off x="0" y="0"/>
            <a:ext cx="12191999" cy="858982"/>
          </a:xfrm>
          <a:prstGeom prst="rect">
            <a:avLst/>
          </a:prstGeom>
          <a:solidFill>
            <a:schemeClr val="accent1">
              <a:lumMod val="75000"/>
            </a:schemeClr>
          </a:solidFill>
          <a:ln>
            <a:noFill/>
          </a:ln>
          <a:effectLst/>
        </p:spPr>
        <p:txBody>
          <a:bodyPr vert="horz" wrap="square" lIns="91440" tIns="45720" rIns="91440" bIns="45720" numCol="1" anchor="ctr" anchorCtr="0" compatLnSpc="1">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chemeClr val="bg1"/>
                </a:solidFill>
                <a:latin typeface="Times New Roman" panose="02020603050405020304" pitchFamily="18" charset="0"/>
                <a:ea typeface="華康儷粗黑(P)" panose="020B0700000000000000" pitchFamily="34" charset="-120"/>
                <a:cs typeface="Times New Roman" panose="02020603050405020304" pitchFamily="18" charset="0"/>
              </a:rPr>
              <a:t>UMAP embedding: introduction</a:t>
            </a:r>
          </a:p>
        </p:txBody>
      </p:sp>
      <p:sp>
        <p:nvSpPr>
          <p:cNvPr id="3" name="文本框 2">
            <a:extLst>
              <a:ext uri="{FF2B5EF4-FFF2-40B4-BE49-F238E27FC236}">
                <a16:creationId xmlns:a16="http://schemas.microsoft.com/office/drawing/2014/main" id="{31CAE146-B3CC-A133-36A4-B533D9FB0676}"/>
              </a:ext>
            </a:extLst>
          </p:cNvPr>
          <p:cNvSpPr txBox="1"/>
          <p:nvPr/>
        </p:nvSpPr>
        <p:spPr>
          <a:xfrm>
            <a:off x="193610" y="858982"/>
            <a:ext cx="11506978" cy="4801314"/>
          </a:xfrm>
          <a:prstGeom prst="rect">
            <a:avLst/>
          </a:prstGeom>
          <a:noFill/>
        </p:spPr>
        <p:txBody>
          <a:bodyPr wrap="square">
            <a:spAutoFit/>
          </a:bodyPr>
          <a:lstStyle/>
          <a:p>
            <a:r>
              <a:rPr lang="en-US" altLang="zh-CN" b="1" dirty="0">
                <a:solidFill>
                  <a:srgbClr val="2A2B2E"/>
                </a:solidFill>
                <a:latin typeface="Times New Roman" panose="02020603050405020304" pitchFamily="18" charset="0"/>
                <a:cs typeface="Times New Roman" panose="02020603050405020304" pitchFamily="18" charset="0"/>
              </a:rPr>
              <a:t>UMAP introduction: </a:t>
            </a:r>
            <a:r>
              <a:rPr lang="en-US" altLang="zh-CN" dirty="0">
                <a:solidFill>
                  <a:srgbClr val="2A2B2E"/>
                </a:solidFill>
                <a:latin typeface="Times New Roman" panose="02020603050405020304" pitchFamily="18" charset="0"/>
                <a:cs typeface="Times New Roman" panose="02020603050405020304" pitchFamily="18" charset="0"/>
              </a:rPr>
              <a:t>UMAP aims to preserve both local and global structures of data in high-dimensional space while mapping it to a lower-dimensional space.   </a:t>
            </a:r>
          </a:p>
          <a:p>
            <a:endParaRPr lang="en-US" altLang="zh-CN" dirty="0">
              <a:solidFill>
                <a:srgbClr val="2A2B2E"/>
              </a:solidFill>
              <a:latin typeface="Times New Roman" panose="02020603050405020304" pitchFamily="18" charset="0"/>
              <a:cs typeface="Times New Roman" panose="02020603050405020304" pitchFamily="18" charset="0"/>
            </a:endParaRPr>
          </a:p>
          <a:p>
            <a:r>
              <a:rPr lang="en-US" altLang="zh-CN" b="1" dirty="0">
                <a:solidFill>
                  <a:srgbClr val="2A2B2E"/>
                </a:solidFill>
                <a:latin typeface="Times New Roman" panose="02020603050405020304" pitchFamily="18" charset="0"/>
                <a:cs typeface="Times New Roman" panose="02020603050405020304" pitchFamily="18" charset="0"/>
              </a:rPr>
              <a:t>Basic steps: </a:t>
            </a:r>
          </a:p>
          <a:p>
            <a:pPr marL="342900" indent="-342900">
              <a:buAutoNum type="arabicPeriod"/>
            </a:pPr>
            <a:r>
              <a:rPr lang="en-US" altLang="zh-CN" b="1" dirty="0">
                <a:solidFill>
                  <a:srgbClr val="2A2B2E"/>
                </a:solidFill>
                <a:latin typeface="Times New Roman" panose="02020603050405020304" pitchFamily="18" charset="0"/>
                <a:cs typeface="Times New Roman" panose="02020603050405020304" pitchFamily="18" charset="0"/>
              </a:rPr>
              <a:t>Constructing a Neighborhood Graph in High-dimensional Space</a:t>
            </a:r>
            <a:r>
              <a:rPr lang="en-US" altLang="zh-CN" dirty="0">
                <a:solidFill>
                  <a:srgbClr val="2A2B2E"/>
                </a:solidFill>
                <a:latin typeface="Times New Roman" panose="02020603050405020304" pitchFamily="18" charset="0"/>
                <a:cs typeface="Times New Roman" panose="02020603050405020304" pitchFamily="18" charset="0"/>
              </a:rPr>
              <a:t>: UMAP begins by constructing a local neighborhood for each data point in high-dimensional space. This is typically done by finding the K-nearest neighbors for each point, where K is a hyperparameter. </a:t>
            </a:r>
          </a:p>
          <a:p>
            <a:pPr marL="342900" indent="-342900">
              <a:buAutoNum type="arabicPeriod"/>
            </a:pPr>
            <a:endParaRPr lang="en-US" altLang="zh-CN" b="1" dirty="0">
              <a:solidFill>
                <a:srgbClr val="2A2B2E"/>
              </a:solidFill>
              <a:latin typeface="Times New Roman" panose="02020603050405020304" pitchFamily="18" charset="0"/>
              <a:cs typeface="Times New Roman" panose="02020603050405020304" pitchFamily="18" charset="0"/>
            </a:endParaRPr>
          </a:p>
          <a:p>
            <a:pPr marL="342900" indent="-342900">
              <a:buAutoNum type="arabicPeriod"/>
            </a:pPr>
            <a:r>
              <a:rPr lang="en-US" altLang="zh-CN" b="1" dirty="0">
                <a:latin typeface="Times New Roman" panose="02020603050405020304" pitchFamily="18" charset="0"/>
                <a:cs typeface="Times New Roman" panose="02020603050405020304" pitchFamily="18" charset="0"/>
              </a:rPr>
              <a:t>Optimizing the Low-dimensional Representation: </a:t>
            </a:r>
            <a:r>
              <a:rPr lang="en-US" altLang="zh-CN" dirty="0">
                <a:latin typeface="Times New Roman" panose="02020603050405020304" pitchFamily="18" charset="0"/>
                <a:cs typeface="Times New Roman" panose="02020603050405020304" pitchFamily="18" charset="0"/>
              </a:rPr>
              <a:t>Points in the low-dimensional space are initially placed randomly. UMAP's goal is to adjust the positions of these points so that the neighborhood relationships in the high-dimensional space are as well-preserved as possible in the low-dimensional space.</a:t>
            </a:r>
          </a:p>
          <a:p>
            <a:pPr marL="342900" indent="-342900">
              <a:buAutoNum type="arabicPeriod"/>
            </a:pPr>
            <a:endParaRPr lang="en-US" altLang="zh-CN" b="1" dirty="0">
              <a:latin typeface="Times New Roman" panose="02020603050405020304" pitchFamily="18" charset="0"/>
              <a:cs typeface="Times New Roman" panose="02020603050405020304" pitchFamily="18" charset="0"/>
            </a:endParaRPr>
          </a:p>
          <a:p>
            <a:pPr marL="342900" indent="-342900">
              <a:buAutoNum type="arabicPeriod"/>
            </a:pPr>
            <a:r>
              <a:rPr lang="en-US" altLang="zh-CN" b="1" dirty="0">
                <a:latin typeface="Times New Roman" panose="02020603050405020304" pitchFamily="18" charset="0"/>
                <a:cs typeface="Times New Roman" panose="02020603050405020304" pitchFamily="18" charset="0"/>
              </a:rPr>
              <a:t>Applying Cross-entropy Optimization: </a:t>
            </a:r>
            <a:r>
              <a:rPr lang="en-US" altLang="zh-CN" dirty="0">
                <a:latin typeface="Times New Roman" panose="02020603050405020304" pitchFamily="18" charset="0"/>
                <a:cs typeface="Times New Roman" panose="02020603050405020304" pitchFamily="18" charset="0"/>
              </a:rPr>
              <a:t>UMAP uses stochastic gradient descent (SGD) or a similar optimization algorithm to minimize the cross-entropy loss. During this process, points in the low-dimensional space are continually adjusted based on their relative positions in the high-dimensional space until a satisfactory low-dimensional representation is found.</a:t>
            </a:r>
          </a:p>
          <a:p>
            <a:endParaRPr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5174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0" y="0"/>
            <a:ext cx="12191999" cy="858982"/>
          </a:xfrm>
          <a:prstGeom prst="rect">
            <a:avLst/>
          </a:prstGeom>
          <a:solidFill>
            <a:schemeClr val="accent1">
              <a:lumMod val="75000"/>
            </a:schemeClr>
          </a:solidFill>
          <a:ln>
            <a:noFill/>
          </a:ln>
          <a:effectLst/>
        </p:spPr>
        <p:txBody>
          <a:bodyPr vert="horz" wrap="square" lIns="91440" tIns="45720" rIns="91440" bIns="45720" numCol="1" anchor="ctr" anchorCtr="0" compatLnSpc="1">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chemeClr val="bg1"/>
                </a:solidFill>
                <a:latin typeface="Times New Roman" panose="02020603050405020304" pitchFamily="18" charset="0"/>
                <a:ea typeface="華康儷粗黑(P)" panose="020B0700000000000000" pitchFamily="34" charset="-120"/>
                <a:cs typeface="Times New Roman" panose="02020603050405020304" pitchFamily="18" charset="0"/>
              </a:rPr>
              <a:t>Problem description</a:t>
            </a:r>
          </a:p>
        </p:txBody>
      </p:sp>
      <p:sp>
        <p:nvSpPr>
          <p:cNvPr id="3" name="文本框 2">
            <a:extLst>
              <a:ext uri="{FF2B5EF4-FFF2-40B4-BE49-F238E27FC236}">
                <a16:creationId xmlns:a16="http://schemas.microsoft.com/office/drawing/2014/main" id="{A39BE381-65B9-F6E0-C814-ED47DC6AB1AD}"/>
              </a:ext>
            </a:extLst>
          </p:cNvPr>
          <p:cNvSpPr txBox="1"/>
          <p:nvPr/>
        </p:nvSpPr>
        <p:spPr>
          <a:xfrm>
            <a:off x="542601" y="961713"/>
            <a:ext cx="9792890" cy="1000274"/>
          </a:xfrm>
          <a:prstGeom prst="rect">
            <a:avLst/>
          </a:prstGeom>
          <a:noFill/>
          <a:ln w="12700">
            <a:solidFill>
              <a:schemeClr val="tx1"/>
            </a:solidFill>
          </a:ln>
        </p:spPr>
        <p:txBody>
          <a:bodyPr wrap="square">
            <a:spAutoFit/>
          </a:bodyPr>
          <a:lstStyle/>
          <a:p>
            <a:r>
              <a:rPr lang="en-US" altLang="zh-CN" b="1" dirty="0">
                <a:solidFill>
                  <a:srgbClr val="2A2B2E"/>
                </a:solidFill>
                <a:latin typeface="Times New Roman" panose="02020603050405020304" pitchFamily="18" charset="0"/>
                <a:cs typeface="Times New Roman" panose="02020603050405020304" pitchFamily="18" charset="0"/>
              </a:rPr>
              <a:t>Objectives</a:t>
            </a:r>
          </a:p>
          <a:p>
            <a:pPr marL="342900" indent="-342900">
              <a:spcAft>
                <a:spcPts val="600"/>
              </a:spcAft>
              <a:buFont typeface="Arial" panose="020B0604020202020204" pitchFamily="34" charset="0"/>
              <a:buChar char="•"/>
            </a:pPr>
            <a:r>
              <a:rPr lang="en-US" altLang="zh-CN" dirty="0">
                <a:solidFill>
                  <a:srgbClr val="2A2B2E"/>
                </a:solidFill>
                <a:latin typeface="Times New Roman" panose="02020603050405020304" pitchFamily="18" charset="0"/>
                <a:cs typeface="Times New Roman" panose="02020603050405020304" pitchFamily="18" charset="0"/>
              </a:rPr>
              <a:t>Re-ordering a sequence of shuffled faces dataset according to the face orientation</a:t>
            </a:r>
          </a:p>
          <a:p>
            <a:pPr marL="342900" indent="-342900">
              <a:spcAft>
                <a:spcPts val="600"/>
              </a:spcAft>
              <a:buFont typeface="Arial" panose="020B0604020202020204" pitchFamily="34" charset="0"/>
              <a:buChar char="•"/>
            </a:pPr>
            <a:r>
              <a:rPr lang="en-US" altLang="zh-CN" dirty="0">
                <a:solidFill>
                  <a:srgbClr val="2A2B2E"/>
                </a:solidFill>
                <a:latin typeface="Times New Roman" panose="02020603050405020304" pitchFamily="18" charset="0"/>
                <a:cs typeface="Times New Roman" panose="02020603050405020304" pitchFamily="18" charset="0"/>
              </a:rPr>
              <a:t>Evaluating the performance of several frequently utilized manifold learning algorithms on this task </a:t>
            </a:r>
          </a:p>
        </p:txBody>
      </p:sp>
      <p:sp>
        <p:nvSpPr>
          <p:cNvPr id="2" name="文本框 1">
            <a:extLst>
              <a:ext uri="{FF2B5EF4-FFF2-40B4-BE49-F238E27FC236}">
                <a16:creationId xmlns:a16="http://schemas.microsoft.com/office/drawing/2014/main" id="{AE64DA46-270B-1310-A0E9-66771CE417F7}"/>
              </a:ext>
            </a:extLst>
          </p:cNvPr>
          <p:cNvSpPr txBox="1"/>
          <p:nvPr/>
        </p:nvSpPr>
        <p:spPr>
          <a:xfrm>
            <a:off x="542601" y="2242882"/>
            <a:ext cx="9792890" cy="1354217"/>
          </a:xfrm>
          <a:prstGeom prst="rect">
            <a:avLst/>
          </a:prstGeom>
          <a:noFill/>
          <a:ln w="12700">
            <a:solidFill>
              <a:schemeClr val="tx1"/>
            </a:solidFill>
          </a:ln>
        </p:spPr>
        <p:txBody>
          <a:bodyPr wrap="square">
            <a:spAutoFit/>
          </a:bodyPr>
          <a:lstStyle/>
          <a:p>
            <a:r>
              <a:rPr lang="en-US" altLang="zh-CN" b="1" dirty="0">
                <a:solidFill>
                  <a:srgbClr val="2A2B2E"/>
                </a:solidFill>
                <a:latin typeface="Times New Roman" panose="02020603050405020304" pitchFamily="18" charset="0"/>
                <a:cs typeface="Times New Roman" panose="02020603050405020304" pitchFamily="18" charset="0"/>
              </a:rPr>
              <a:t>Dataset description</a:t>
            </a:r>
          </a:p>
          <a:p>
            <a:pPr marL="342900" indent="-342900">
              <a:spcAft>
                <a:spcPts val="600"/>
              </a:spcAft>
              <a:buFont typeface="Arial" panose="020B0604020202020204" pitchFamily="34" charset="0"/>
              <a:buChar char="•"/>
            </a:pPr>
            <a:r>
              <a:rPr lang="en-US" altLang="zh-CN" dirty="0">
                <a:solidFill>
                  <a:srgbClr val="2A2B2E"/>
                </a:solidFill>
                <a:latin typeface="Times New Roman" panose="02020603050405020304" pitchFamily="18" charset="0"/>
                <a:cs typeface="Times New Roman" panose="02020603050405020304" pitchFamily="18" charset="0"/>
              </a:rPr>
              <a:t>33 snapshots of different face orientation of a same woman</a:t>
            </a:r>
          </a:p>
          <a:p>
            <a:pPr marL="342900" indent="-342900">
              <a:spcAft>
                <a:spcPts val="600"/>
              </a:spcAft>
              <a:buFont typeface="Arial" panose="020B0604020202020204" pitchFamily="34" charset="0"/>
              <a:buChar char="•"/>
            </a:pPr>
            <a:r>
              <a:rPr lang="en-US" altLang="zh-CN" dirty="0">
                <a:solidFill>
                  <a:srgbClr val="2A2B2E"/>
                </a:solidFill>
                <a:latin typeface="Times New Roman" panose="02020603050405020304" pitchFamily="18" charset="0"/>
                <a:cs typeface="Times New Roman" panose="02020603050405020304" pitchFamily="18" charset="0"/>
              </a:rPr>
              <a:t>All the snapshots labeled by the figure ID</a:t>
            </a:r>
          </a:p>
          <a:p>
            <a:pPr marL="342900" indent="-342900">
              <a:spcAft>
                <a:spcPts val="600"/>
              </a:spcAft>
              <a:buFont typeface="Arial" panose="020B0604020202020204" pitchFamily="34" charset="0"/>
              <a:buChar char="•"/>
            </a:pPr>
            <a:r>
              <a:rPr lang="en-US" altLang="zh-CN" dirty="0">
                <a:solidFill>
                  <a:srgbClr val="2A2B2E"/>
                </a:solidFill>
                <a:latin typeface="Times New Roman" panose="02020603050405020304" pitchFamily="18" charset="0"/>
                <a:cs typeface="Times New Roman" panose="02020603050405020304" pitchFamily="18" charset="0"/>
              </a:rPr>
              <a:t>Figure shape: 112 * 92 * 33</a:t>
            </a:r>
          </a:p>
        </p:txBody>
      </p:sp>
      <p:sp>
        <p:nvSpPr>
          <p:cNvPr id="17" name="文本框 16">
            <a:extLst>
              <a:ext uri="{FF2B5EF4-FFF2-40B4-BE49-F238E27FC236}">
                <a16:creationId xmlns:a16="http://schemas.microsoft.com/office/drawing/2014/main" id="{D9CB8BE2-AA39-9C6F-B16C-FBE511283B62}"/>
              </a:ext>
            </a:extLst>
          </p:cNvPr>
          <p:cNvSpPr txBox="1"/>
          <p:nvPr/>
        </p:nvSpPr>
        <p:spPr>
          <a:xfrm>
            <a:off x="542601" y="3877994"/>
            <a:ext cx="4154090" cy="2585323"/>
          </a:xfrm>
          <a:prstGeom prst="rect">
            <a:avLst/>
          </a:prstGeom>
          <a:noFill/>
          <a:ln w="12700">
            <a:solidFill>
              <a:schemeClr val="tx1"/>
            </a:solidFill>
          </a:ln>
        </p:spPr>
        <p:txBody>
          <a:bodyPr wrap="square">
            <a:spAutoFit/>
          </a:bodyPr>
          <a:lstStyle/>
          <a:p>
            <a:r>
              <a:rPr lang="en-US" altLang="zh-CN" b="1" dirty="0">
                <a:solidFill>
                  <a:srgbClr val="2A2B2E"/>
                </a:solidFill>
                <a:latin typeface="Times New Roman" panose="02020603050405020304" pitchFamily="18" charset="0"/>
                <a:cs typeface="Times New Roman" panose="02020603050405020304" pitchFamily="18" charset="0"/>
              </a:rPr>
              <a:t>Manifold learning algorithms</a:t>
            </a:r>
          </a:p>
          <a:p>
            <a:pPr marL="342900" indent="-342900">
              <a:buFont typeface="Arial" panose="020B0604020202020204" pitchFamily="34" charset="0"/>
              <a:buChar char="•"/>
            </a:pPr>
            <a:r>
              <a:rPr lang="en-US" altLang="zh-CN" dirty="0">
                <a:solidFill>
                  <a:srgbClr val="2A2B2E"/>
                </a:solidFill>
                <a:latin typeface="Times New Roman" panose="02020603050405020304" pitchFamily="18" charset="0"/>
                <a:cs typeface="Times New Roman" panose="02020603050405020304" pitchFamily="18" charset="0"/>
              </a:rPr>
              <a:t>Diffusion map</a:t>
            </a:r>
          </a:p>
          <a:p>
            <a:pPr marL="342900" indent="-342900">
              <a:buFont typeface="Arial" panose="020B0604020202020204" pitchFamily="34" charset="0"/>
              <a:buChar char="•"/>
            </a:pPr>
            <a:r>
              <a:rPr lang="en-US" altLang="zh-CN" dirty="0">
                <a:solidFill>
                  <a:srgbClr val="2A2B2E"/>
                </a:solidFill>
                <a:latin typeface="Times New Roman" panose="02020603050405020304" pitchFamily="18" charset="0"/>
                <a:cs typeface="Times New Roman" panose="02020603050405020304" pitchFamily="18" charset="0"/>
              </a:rPr>
              <a:t>MDS</a:t>
            </a:r>
          </a:p>
          <a:p>
            <a:pPr marL="342900" indent="-342900">
              <a:buFont typeface="Arial" panose="020B0604020202020204" pitchFamily="34" charset="0"/>
              <a:buChar char="•"/>
            </a:pPr>
            <a:r>
              <a:rPr lang="en-US" altLang="zh-CN" dirty="0">
                <a:solidFill>
                  <a:srgbClr val="2A2B2E"/>
                </a:solidFill>
                <a:latin typeface="Times New Roman" panose="02020603050405020304" pitchFamily="18" charset="0"/>
                <a:cs typeface="Times New Roman" panose="02020603050405020304" pitchFamily="18" charset="0"/>
              </a:rPr>
              <a:t>ISOMAP</a:t>
            </a:r>
          </a:p>
          <a:p>
            <a:pPr marL="342900" indent="-342900">
              <a:buFont typeface="Arial" panose="020B0604020202020204" pitchFamily="34" charset="0"/>
              <a:buChar char="•"/>
            </a:pPr>
            <a:r>
              <a:rPr lang="en-US" altLang="zh-CN" dirty="0">
                <a:solidFill>
                  <a:srgbClr val="2A2B2E"/>
                </a:solidFill>
                <a:latin typeface="Times New Roman" panose="02020603050405020304" pitchFamily="18" charset="0"/>
                <a:cs typeface="Times New Roman" panose="02020603050405020304" pitchFamily="18" charset="0"/>
              </a:rPr>
              <a:t>LLE/MLLE</a:t>
            </a:r>
          </a:p>
          <a:p>
            <a:pPr marL="342900" indent="-342900">
              <a:buFont typeface="Arial" panose="020B0604020202020204" pitchFamily="34" charset="0"/>
              <a:buChar char="•"/>
            </a:pPr>
            <a:r>
              <a:rPr lang="en-US" altLang="zh-CN" dirty="0">
                <a:solidFill>
                  <a:srgbClr val="2A2B2E"/>
                </a:solidFill>
                <a:latin typeface="Times New Roman" panose="02020603050405020304" pitchFamily="18" charset="0"/>
                <a:cs typeface="Times New Roman" panose="02020603050405020304" pitchFamily="18" charset="0"/>
              </a:rPr>
              <a:t>LTSA</a:t>
            </a:r>
          </a:p>
          <a:p>
            <a:pPr marL="342900" indent="-342900">
              <a:buFont typeface="Arial" panose="020B0604020202020204" pitchFamily="34" charset="0"/>
              <a:buChar char="•"/>
            </a:pPr>
            <a:r>
              <a:rPr lang="en-US" altLang="zh-CN" dirty="0">
                <a:solidFill>
                  <a:srgbClr val="2A2B2E"/>
                </a:solidFill>
                <a:latin typeface="Times New Roman" panose="02020603050405020304" pitchFamily="18" charset="0"/>
                <a:cs typeface="Times New Roman" panose="02020603050405020304" pitchFamily="18" charset="0"/>
              </a:rPr>
              <a:t>t-SNE</a:t>
            </a:r>
          </a:p>
          <a:p>
            <a:pPr marL="342900" indent="-342900">
              <a:buFont typeface="Arial" panose="020B0604020202020204" pitchFamily="34" charset="0"/>
              <a:buChar char="•"/>
            </a:pPr>
            <a:r>
              <a:rPr lang="en-US" altLang="zh-CN" dirty="0">
                <a:solidFill>
                  <a:srgbClr val="2A2B2E"/>
                </a:solidFill>
                <a:latin typeface="Times New Roman" panose="02020603050405020304" pitchFamily="18" charset="0"/>
                <a:cs typeface="Times New Roman" panose="02020603050405020304" pitchFamily="18" charset="0"/>
              </a:rPr>
              <a:t>PCA</a:t>
            </a:r>
          </a:p>
          <a:p>
            <a:pPr marL="342900" indent="-342900">
              <a:buFont typeface="Arial" panose="020B0604020202020204" pitchFamily="34" charset="0"/>
              <a:buChar char="•"/>
            </a:pPr>
            <a:r>
              <a:rPr lang="en-US" altLang="zh-CN" dirty="0">
                <a:solidFill>
                  <a:srgbClr val="2A2B2E"/>
                </a:solidFill>
                <a:latin typeface="Times New Roman" panose="02020603050405020304" pitchFamily="18" charset="0"/>
                <a:cs typeface="Times New Roman" panose="02020603050405020304" pitchFamily="18" charset="0"/>
              </a:rPr>
              <a:t>UMAP</a:t>
            </a:r>
          </a:p>
        </p:txBody>
      </p:sp>
      <p:sp>
        <p:nvSpPr>
          <p:cNvPr id="18" name="文本框 17">
            <a:extLst>
              <a:ext uri="{FF2B5EF4-FFF2-40B4-BE49-F238E27FC236}">
                <a16:creationId xmlns:a16="http://schemas.microsoft.com/office/drawing/2014/main" id="{1B3CBAE1-AD72-ABED-4081-1F063A3770E3}"/>
              </a:ext>
            </a:extLst>
          </p:cNvPr>
          <p:cNvSpPr txBox="1"/>
          <p:nvPr/>
        </p:nvSpPr>
        <p:spPr>
          <a:xfrm>
            <a:off x="5638800" y="3877994"/>
            <a:ext cx="4696691" cy="923330"/>
          </a:xfrm>
          <a:prstGeom prst="rect">
            <a:avLst/>
          </a:prstGeom>
          <a:noFill/>
          <a:ln w="12700">
            <a:solidFill>
              <a:schemeClr val="tx1"/>
            </a:solidFill>
          </a:ln>
        </p:spPr>
        <p:txBody>
          <a:bodyPr wrap="square">
            <a:spAutoFit/>
          </a:bodyPr>
          <a:lstStyle/>
          <a:p>
            <a:r>
              <a:rPr lang="en-US" altLang="zh-CN" b="1" dirty="0">
                <a:solidFill>
                  <a:srgbClr val="2A2B2E"/>
                </a:solidFill>
                <a:latin typeface="Times New Roman" panose="02020603050405020304" pitchFamily="18" charset="0"/>
                <a:cs typeface="Times New Roman" panose="02020603050405020304" pitchFamily="18" charset="0"/>
              </a:rPr>
              <a:t>Evaluation criteria</a:t>
            </a:r>
          </a:p>
          <a:p>
            <a:pPr marL="342900" indent="-342900">
              <a:buFont typeface="Arial" panose="020B0604020202020204" pitchFamily="34" charset="0"/>
              <a:buChar char="•"/>
            </a:pPr>
            <a:r>
              <a:rPr lang="en-US" altLang="zh-CN" dirty="0">
                <a:solidFill>
                  <a:srgbClr val="2A2B2E"/>
                </a:solidFill>
                <a:latin typeface="Times New Roman" panose="02020603050405020304" pitchFamily="18" charset="0"/>
                <a:cs typeface="Times New Roman" panose="02020603050405020304" pitchFamily="18" charset="0"/>
              </a:rPr>
              <a:t>Kendall Tau Correlation Coefficient</a:t>
            </a:r>
          </a:p>
          <a:p>
            <a:pPr marL="342900" indent="-342900">
              <a:buFont typeface="Arial" panose="020B0604020202020204" pitchFamily="34" charset="0"/>
              <a:buChar char="•"/>
            </a:pPr>
            <a:r>
              <a:rPr lang="en-US" altLang="zh-CN" dirty="0">
                <a:solidFill>
                  <a:srgbClr val="2A2B2E"/>
                </a:solidFill>
                <a:latin typeface="Times New Roman" panose="02020603050405020304" pitchFamily="18" charset="0"/>
                <a:cs typeface="Times New Roman" panose="02020603050405020304" pitchFamily="18" charset="0"/>
              </a:rPr>
              <a:t>Visualization</a:t>
            </a:r>
          </a:p>
        </p:txBody>
      </p:sp>
    </p:spTree>
    <p:extLst>
      <p:ext uri="{BB962C8B-B14F-4D97-AF65-F5344CB8AC3E}">
        <p14:creationId xmlns:p14="http://schemas.microsoft.com/office/powerpoint/2010/main" val="42212285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CFCC0-FFEB-95C8-049F-DB75619AAE8C}"/>
            </a:ext>
          </a:extLst>
        </p:cNvPr>
        <p:cNvGrpSpPr/>
        <p:nvPr/>
      </p:nvGrpSpPr>
      <p:grpSpPr>
        <a:xfrm>
          <a:off x="0" y="0"/>
          <a:ext cx="0" cy="0"/>
          <a:chOff x="0" y="0"/>
          <a:chExt cx="0" cy="0"/>
        </a:xfrm>
      </p:grpSpPr>
      <p:pic>
        <p:nvPicPr>
          <p:cNvPr id="9" name="图片 8">
            <a:extLst>
              <a:ext uri="{FF2B5EF4-FFF2-40B4-BE49-F238E27FC236}">
                <a16:creationId xmlns:a16="http://schemas.microsoft.com/office/drawing/2014/main" id="{8121364D-9CEF-C11F-FC48-5077BD9C10F3}"/>
              </a:ext>
            </a:extLst>
          </p:cNvPr>
          <p:cNvPicPr>
            <a:picLocks noChangeAspect="1"/>
          </p:cNvPicPr>
          <p:nvPr/>
        </p:nvPicPr>
        <p:blipFill>
          <a:blip r:embed="rId2"/>
          <a:stretch>
            <a:fillRect/>
          </a:stretch>
        </p:blipFill>
        <p:spPr>
          <a:xfrm>
            <a:off x="3060441" y="1800180"/>
            <a:ext cx="8165735" cy="2245436"/>
          </a:xfrm>
          <a:prstGeom prst="rect">
            <a:avLst/>
          </a:prstGeom>
        </p:spPr>
      </p:pic>
      <p:pic>
        <p:nvPicPr>
          <p:cNvPr id="11" name="图片 10">
            <a:extLst>
              <a:ext uri="{FF2B5EF4-FFF2-40B4-BE49-F238E27FC236}">
                <a16:creationId xmlns:a16="http://schemas.microsoft.com/office/drawing/2014/main" id="{B1B9DD9A-6E5C-5345-3DBE-4ABFFFEE5E15}"/>
              </a:ext>
            </a:extLst>
          </p:cNvPr>
          <p:cNvPicPr>
            <a:picLocks noChangeAspect="1"/>
          </p:cNvPicPr>
          <p:nvPr/>
        </p:nvPicPr>
        <p:blipFill>
          <a:blip r:embed="rId3"/>
          <a:stretch>
            <a:fillRect/>
          </a:stretch>
        </p:blipFill>
        <p:spPr>
          <a:xfrm>
            <a:off x="2202481" y="4158423"/>
            <a:ext cx="7286752" cy="2532171"/>
          </a:xfrm>
          <a:prstGeom prst="rect">
            <a:avLst/>
          </a:prstGeom>
        </p:spPr>
      </p:pic>
      <p:sp>
        <p:nvSpPr>
          <p:cNvPr id="16" name="Rectangle 2">
            <a:extLst>
              <a:ext uri="{FF2B5EF4-FFF2-40B4-BE49-F238E27FC236}">
                <a16:creationId xmlns:a16="http://schemas.microsoft.com/office/drawing/2014/main" id="{11F32F5A-6277-7D5B-EB52-57B239A55114}"/>
              </a:ext>
            </a:extLst>
          </p:cNvPr>
          <p:cNvSpPr txBox="1">
            <a:spLocks noChangeArrowheads="1"/>
          </p:cNvSpPr>
          <p:nvPr/>
        </p:nvSpPr>
        <p:spPr bwMode="auto">
          <a:xfrm>
            <a:off x="0" y="0"/>
            <a:ext cx="12191999" cy="858982"/>
          </a:xfrm>
          <a:prstGeom prst="rect">
            <a:avLst/>
          </a:prstGeom>
          <a:solidFill>
            <a:schemeClr val="accent1">
              <a:lumMod val="75000"/>
            </a:schemeClr>
          </a:solidFill>
          <a:ln>
            <a:noFill/>
          </a:ln>
          <a:effectLst/>
        </p:spPr>
        <p:txBody>
          <a:bodyPr vert="horz" wrap="square" lIns="91440" tIns="45720" rIns="91440" bIns="45720" numCol="1" anchor="ctr" anchorCtr="0" compatLnSpc="1">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chemeClr val="bg1"/>
                </a:solidFill>
                <a:latin typeface="Times New Roman" panose="02020603050405020304" pitchFamily="18" charset="0"/>
                <a:ea typeface="華康儷粗黑(P)" panose="020B0700000000000000" pitchFamily="34" charset="-120"/>
                <a:cs typeface="Times New Roman" panose="02020603050405020304" pitchFamily="18" charset="0"/>
              </a:rPr>
              <a:t>UMAP embedding: results visualization</a:t>
            </a:r>
          </a:p>
        </p:txBody>
      </p:sp>
      <p:sp>
        <p:nvSpPr>
          <p:cNvPr id="3" name="文本框 2">
            <a:extLst>
              <a:ext uri="{FF2B5EF4-FFF2-40B4-BE49-F238E27FC236}">
                <a16:creationId xmlns:a16="http://schemas.microsoft.com/office/drawing/2014/main" id="{F6F57807-24AA-3D63-2222-E3CBB08C6C33}"/>
              </a:ext>
            </a:extLst>
          </p:cNvPr>
          <p:cNvSpPr txBox="1"/>
          <p:nvPr/>
        </p:nvSpPr>
        <p:spPr>
          <a:xfrm>
            <a:off x="230675" y="891352"/>
            <a:ext cx="11796610" cy="923330"/>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Hyper-parameter tuning</a:t>
            </a:r>
            <a:r>
              <a:rPr lang="en-US" altLang="zh-CN" dirty="0">
                <a:latin typeface="Times New Roman" panose="02020603050405020304" pitchFamily="18" charset="0"/>
                <a:cs typeface="Times New Roman" panose="02020603050405020304" pitchFamily="18" charset="0"/>
              </a:rPr>
              <a:t>:</a:t>
            </a:r>
          </a:p>
          <a:p>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init</a:t>
            </a:r>
            <a:r>
              <a:rPr lang="en-US" altLang="zh-CN" dirty="0">
                <a:latin typeface="Times New Roman" panose="02020603050405020304" pitchFamily="18" charset="0"/>
                <a:cs typeface="Times New Roman" panose="02020603050405020304" pitchFamily="18" charset="0"/>
              </a:rPr>
              <a:t>': 0, '</a:t>
            </a:r>
            <a:r>
              <a:rPr lang="en-US" altLang="zh-CN" dirty="0" err="1">
                <a:latin typeface="Times New Roman" panose="02020603050405020304" pitchFamily="18" charset="0"/>
                <a:cs typeface="Times New Roman" panose="02020603050405020304" pitchFamily="18" charset="0"/>
              </a:rPr>
              <a:t>learning_rate</a:t>
            </a:r>
            <a:r>
              <a:rPr lang="en-US" altLang="zh-CN" dirty="0">
                <a:latin typeface="Times New Roman" panose="02020603050405020304" pitchFamily="18" charset="0"/>
                <a:cs typeface="Times New Roman" panose="02020603050405020304" pitchFamily="18" charset="0"/>
              </a:rPr>
              <a:t>': 0.3390340999256821, 'metric': 0, '</a:t>
            </a:r>
            <a:r>
              <a:rPr lang="en-US" altLang="zh-CN" dirty="0" err="1">
                <a:latin typeface="Times New Roman" panose="02020603050405020304" pitchFamily="18" charset="0"/>
                <a:cs typeface="Times New Roman" panose="02020603050405020304" pitchFamily="18" charset="0"/>
              </a:rPr>
              <a:t>min_dist</a:t>
            </a:r>
            <a:r>
              <a:rPr lang="en-US" altLang="zh-CN" dirty="0">
                <a:latin typeface="Times New Roman" panose="02020603050405020304" pitchFamily="18" charset="0"/>
                <a:cs typeface="Times New Roman" panose="02020603050405020304" pitchFamily="18" charset="0"/>
              </a:rPr>
              <a:t>': 0.11941181340294027, '</a:t>
            </a:r>
            <a:r>
              <a:rPr lang="en-US" altLang="zh-CN" dirty="0" err="1">
                <a:latin typeface="Times New Roman" panose="02020603050405020304" pitchFamily="18" charset="0"/>
                <a:cs typeface="Times New Roman" panose="02020603050405020304" pitchFamily="18" charset="0"/>
              </a:rPr>
              <a:t>n_epochs</a:t>
            </a:r>
            <a:r>
              <a:rPr lang="en-US" altLang="zh-CN" dirty="0">
                <a:latin typeface="Times New Roman" panose="02020603050405020304" pitchFamily="18" charset="0"/>
                <a:cs typeface="Times New Roman" panose="02020603050405020304" pitchFamily="18" charset="0"/>
              </a:rPr>
              <a:t>': 1900.0, '</a:t>
            </a:r>
            <a:r>
              <a:rPr lang="en-US" altLang="zh-CN" dirty="0" err="1">
                <a:latin typeface="Times New Roman" panose="02020603050405020304" pitchFamily="18" charset="0"/>
                <a:cs typeface="Times New Roman" panose="02020603050405020304" pitchFamily="18" charset="0"/>
              </a:rPr>
              <a:t>random_state</a:t>
            </a:r>
            <a:r>
              <a:rPr lang="en-US" altLang="zh-CN" dirty="0">
                <a:latin typeface="Times New Roman" panose="02020603050405020304" pitchFamily="18" charset="0"/>
                <a:cs typeface="Times New Roman" panose="02020603050405020304" pitchFamily="18" charset="0"/>
              </a:rPr>
              <a:t>': 38.0, 'spread': 0.7155008213660682</a:t>
            </a:r>
          </a:p>
        </p:txBody>
      </p:sp>
      <p:sp>
        <p:nvSpPr>
          <p:cNvPr id="4" name="文本框 3">
            <a:extLst>
              <a:ext uri="{FF2B5EF4-FFF2-40B4-BE49-F238E27FC236}">
                <a16:creationId xmlns:a16="http://schemas.microsoft.com/office/drawing/2014/main" id="{760964EA-05F9-13CA-35A2-2BBE94DF269B}"/>
              </a:ext>
            </a:extLst>
          </p:cNvPr>
          <p:cNvSpPr txBox="1"/>
          <p:nvPr/>
        </p:nvSpPr>
        <p:spPr>
          <a:xfrm>
            <a:off x="230675" y="1800180"/>
            <a:ext cx="2741125" cy="369332"/>
          </a:xfrm>
          <a:prstGeom prst="rect">
            <a:avLst/>
          </a:prstGeom>
          <a:noFill/>
        </p:spPr>
        <p:txBody>
          <a:bodyPr wrap="square">
            <a:spAutoFit/>
          </a:bodyPr>
          <a:lstStyle/>
          <a:p>
            <a:r>
              <a:rPr lang="en-US" altLang="zh-CN" b="1" dirty="0">
                <a:solidFill>
                  <a:srgbClr val="2A2B2E"/>
                </a:solidFill>
                <a:latin typeface="Times New Roman" panose="02020603050405020304" pitchFamily="18" charset="0"/>
                <a:cs typeface="Times New Roman" panose="02020603050405020304" pitchFamily="18" charset="0"/>
              </a:rPr>
              <a:t>Result visualization</a:t>
            </a:r>
          </a:p>
        </p:txBody>
      </p:sp>
    </p:spTree>
    <p:extLst>
      <p:ext uri="{BB962C8B-B14F-4D97-AF65-F5344CB8AC3E}">
        <p14:creationId xmlns:p14="http://schemas.microsoft.com/office/powerpoint/2010/main" val="42312358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C2C78-D21E-B43E-9CD2-A94B3E50FC10}"/>
            </a:ext>
          </a:extLst>
        </p:cNvPr>
        <p:cNvGrpSpPr/>
        <p:nvPr/>
      </p:nvGrpSpPr>
      <p:grpSpPr>
        <a:xfrm>
          <a:off x="0" y="0"/>
          <a:ext cx="0" cy="0"/>
          <a:chOff x="0" y="0"/>
          <a:chExt cx="0" cy="0"/>
        </a:xfrm>
      </p:grpSpPr>
      <p:sp>
        <p:nvSpPr>
          <p:cNvPr id="8" name="文本框 7">
            <a:extLst>
              <a:ext uri="{FF2B5EF4-FFF2-40B4-BE49-F238E27FC236}">
                <a16:creationId xmlns:a16="http://schemas.microsoft.com/office/drawing/2014/main" id="{4049EE13-610D-F4C0-FD1D-401F03F872DE}"/>
              </a:ext>
            </a:extLst>
          </p:cNvPr>
          <p:cNvSpPr txBox="1"/>
          <p:nvPr/>
        </p:nvSpPr>
        <p:spPr>
          <a:xfrm>
            <a:off x="418818" y="1075691"/>
            <a:ext cx="4209166" cy="286232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Kendall Tau Correlation Coefficient:</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Diffusion: -0.674</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MDS: -0.818</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ISOMAP: -0.962</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LLE: 0.970</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MLLE: -0.962</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LTSA: -0.973</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TSNE: -0.973</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PCA: -0.920</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UMAP: 0.973</a:t>
            </a:r>
          </a:p>
        </p:txBody>
      </p:sp>
      <p:pic>
        <p:nvPicPr>
          <p:cNvPr id="11" name="图片 10">
            <a:extLst>
              <a:ext uri="{FF2B5EF4-FFF2-40B4-BE49-F238E27FC236}">
                <a16:creationId xmlns:a16="http://schemas.microsoft.com/office/drawing/2014/main" id="{6FC36D4C-71EE-A2B7-6104-6AFE17BB1595}"/>
              </a:ext>
            </a:extLst>
          </p:cNvPr>
          <p:cNvPicPr>
            <a:picLocks noChangeAspect="1"/>
          </p:cNvPicPr>
          <p:nvPr/>
        </p:nvPicPr>
        <p:blipFill>
          <a:blip r:embed="rId2"/>
          <a:stretch>
            <a:fillRect/>
          </a:stretch>
        </p:blipFill>
        <p:spPr>
          <a:xfrm>
            <a:off x="4813755" y="1489222"/>
            <a:ext cx="7136062" cy="4897582"/>
          </a:xfrm>
          <a:prstGeom prst="rect">
            <a:avLst/>
          </a:prstGeom>
        </p:spPr>
      </p:pic>
      <p:sp>
        <p:nvSpPr>
          <p:cNvPr id="12" name="Rectangle 2">
            <a:extLst>
              <a:ext uri="{FF2B5EF4-FFF2-40B4-BE49-F238E27FC236}">
                <a16:creationId xmlns:a16="http://schemas.microsoft.com/office/drawing/2014/main" id="{8AA48D67-82D7-1AAF-9D8B-B03012A1033A}"/>
              </a:ext>
            </a:extLst>
          </p:cNvPr>
          <p:cNvSpPr txBox="1">
            <a:spLocks noChangeArrowheads="1"/>
          </p:cNvSpPr>
          <p:nvPr/>
        </p:nvSpPr>
        <p:spPr bwMode="auto">
          <a:xfrm>
            <a:off x="0" y="0"/>
            <a:ext cx="12191999" cy="858982"/>
          </a:xfrm>
          <a:prstGeom prst="rect">
            <a:avLst/>
          </a:prstGeom>
          <a:solidFill>
            <a:schemeClr val="accent1">
              <a:lumMod val="75000"/>
            </a:schemeClr>
          </a:solidFill>
          <a:ln>
            <a:noFill/>
          </a:ln>
          <a:effectLst/>
        </p:spPr>
        <p:txBody>
          <a:bodyPr vert="horz" wrap="square" lIns="91440" tIns="45720" rIns="91440" bIns="45720" numCol="1" anchor="ctr" anchorCtr="0" compatLnSpc="1">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chemeClr val="bg1"/>
                </a:solidFill>
                <a:latin typeface="Times New Roman" panose="02020603050405020304" pitchFamily="18" charset="0"/>
                <a:ea typeface="華康儷粗黑(P)" panose="020B0700000000000000" pitchFamily="34" charset="-120"/>
                <a:cs typeface="Times New Roman" panose="02020603050405020304" pitchFamily="18" charset="0"/>
              </a:rPr>
              <a:t>Performance comparison</a:t>
            </a:r>
          </a:p>
        </p:txBody>
      </p:sp>
      <p:sp>
        <p:nvSpPr>
          <p:cNvPr id="2" name="文本框 1">
            <a:extLst>
              <a:ext uri="{FF2B5EF4-FFF2-40B4-BE49-F238E27FC236}">
                <a16:creationId xmlns:a16="http://schemas.microsoft.com/office/drawing/2014/main" id="{34FFC6E6-EA0F-13AC-8654-A9F38E08A57B}"/>
              </a:ext>
            </a:extLst>
          </p:cNvPr>
          <p:cNvSpPr txBox="1"/>
          <p:nvPr/>
        </p:nvSpPr>
        <p:spPr>
          <a:xfrm>
            <a:off x="4813755" y="1075908"/>
            <a:ext cx="2741125" cy="369332"/>
          </a:xfrm>
          <a:prstGeom prst="rect">
            <a:avLst/>
          </a:prstGeom>
          <a:noFill/>
        </p:spPr>
        <p:txBody>
          <a:bodyPr wrap="square">
            <a:spAutoFit/>
          </a:bodyPr>
          <a:lstStyle/>
          <a:p>
            <a:r>
              <a:rPr lang="en-US" altLang="zh-CN" b="1" dirty="0">
                <a:solidFill>
                  <a:srgbClr val="2A2B2E"/>
                </a:solidFill>
                <a:latin typeface="Times New Roman" panose="02020603050405020304" pitchFamily="18" charset="0"/>
                <a:cs typeface="Times New Roman" panose="02020603050405020304" pitchFamily="18" charset="0"/>
              </a:rPr>
              <a:t>Result visualization</a:t>
            </a:r>
          </a:p>
        </p:txBody>
      </p:sp>
    </p:spTree>
    <p:extLst>
      <p:ext uri="{BB962C8B-B14F-4D97-AF65-F5344CB8AC3E}">
        <p14:creationId xmlns:p14="http://schemas.microsoft.com/office/powerpoint/2010/main" val="2561149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4633737" y="3393322"/>
            <a:ext cx="999326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3600" b="1" dirty="0">
              <a:solidFill>
                <a:schemeClr val="accent1">
                  <a:lumMod val="75000"/>
                </a:schemeClr>
              </a:solidFill>
              <a:latin typeface="Times New Roman" panose="02020603050405020304" pitchFamily="18" charset="0"/>
              <a:ea typeface="華康儷粗黑(P)" panose="020B0700000000000000" pitchFamily="34" charset="-120"/>
              <a:cs typeface="Times New Roman" panose="02020603050405020304" pitchFamily="18" charset="0"/>
            </a:endParaRPr>
          </a:p>
        </p:txBody>
      </p:sp>
      <p:pic>
        <p:nvPicPr>
          <p:cNvPr id="2" name="图片 1">
            <a:extLst>
              <a:ext uri="{FF2B5EF4-FFF2-40B4-BE49-F238E27FC236}">
                <a16:creationId xmlns:a16="http://schemas.microsoft.com/office/drawing/2014/main" id="{AF6FF96E-525F-1DC9-CD26-A900A7334A0F}"/>
              </a:ext>
            </a:extLst>
          </p:cNvPr>
          <p:cNvPicPr>
            <a:picLocks noChangeAspect="1"/>
          </p:cNvPicPr>
          <p:nvPr/>
        </p:nvPicPr>
        <p:blipFill>
          <a:blip r:embed="rId2"/>
          <a:stretch>
            <a:fillRect/>
          </a:stretch>
        </p:blipFill>
        <p:spPr>
          <a:xfrm>
            <a:off x="608991" y="1167011"/>
            <a:ext cx="7336591" cy="2602989"/>
          </a:xfrm>
          <a:prstGeom prst="rect">
            <a:avLst/>
          </a:prstGeom>
        </p:spPr>
      </p:pic>
      <p:sp>
        <p:nvSpPr>
          <p:cNvPr id="16" name="文本框 15">
            <a:extLst>
              <a:ext uri="{FF2B5EF4-FFF2-40B4-BE49-F238E27FC236}">
                <a16:creationId xmlns:a16="http://schemas.microsoft.com/office/drawing/2014/main" id="{FA0B5B99-F2C4-948A-F24A-4CB15C2B8296}"/>
              </a:ext>
            </a:extLst>
          </p:cNvPr>
          <p:cNvSpPr txBox="1"/>
          <p:nvPr/>
        </p:nvSpPr>
        <p:spPr>
          <a:xfrm>
            <a:off x="494110" y="846169"/>
            <a:ext cx="10989436" cy="369332"/>
          </a:xfrm>
          <a:prstGeom prst="rect">
            <a:avLst/>
          </a:prstGeom>
          <a:noFill/>
        </p:spPr>
        <p:txBody>
          <a:bodyPr wrap="square">
            <a:spAutoFit/>
          </a:bodyPr>
          <a:lstStyle/>
          <a:p>
            <a:pPr marL="285750" indent="-285750">
              <a:buFont typeface="Wingdings" panose="05000000000000000000" pitchFamily="2" charset="2"/>
              <a:buChar char="Ø"/>
            </a:pPr>
            <a:r>
              <a:rPr lang="en-US" altLang="zh-CN" dirty="0">
                <a:solidFill>
                  <a:srgbClr val="2A2B2E"/>
                </a:solidFill>
                <a:latin typeface="Times New Roman" panose="02020603050405020304" pitchFamily="18" charset="0"/>
                <a:cs typeface="Times New Roman" panose="02020603050405020304" pitchFamily="18" charset="0"/>
              </a:rPr>
              <a:t>Shuffled data</a:t>
            </a:r>
          </a:p>
        </p:txBody>
      </p:sp>
      <p:sp>
        <p:nvSpPr>
          <p:cNvPr id="5" name="文本框 4">
            <a:extLst>
              <a:ext uri="{FF2B5EF4-FFF2-40B4-BE49-F238E27FC236}">
                <a16:creationId xmlns:a16="http://schemas.microsoft.com/office/drawing/2014/main" id="{FF73BB08-760D-EFF4-C136-07729F43AEF2}"/>
              </a:ext>
            </a:extLst>
          </p:cNvPr>
          <p:cNvSpPr txBox="1"/>
          <p:nvPr/>
        </p:nvSpPr>
        <p:spPr>
          <a:xfrm>
            <a:off x="494110" y="3794011"/>
            <a:ext cx="10989436" cy="369332"/>
          </a:xfrm>
          <a:prstGeom prst="rect">
            <a:avLst/>
          </a:prstGeom>
          <a:noFill/>
        </p:spPr>
        <p:txBody>
          <a:bodyPr wrap="square">
            <a:spAutoFit/>
          </a:bodyPr>
          <a:lstStyle/>
          <a:p>
            <a:pPr marL="285750" indent="-285750">
              <a:buFont typeface="Wingdings" panose="05000000000000000000" pitchFamily="2" charset="2"/>
              <a:buChar char="Ø"/>
            </a:pPr>
            <a:r>
              <a:rPr lang="en-US" altLang="zh-CN" dirty="0">
                <a:solidFill>
                  <a:srgbClr val="2A2B2E"/>
                </a:solidFill>
                <a:latin typeface="Times New Roman" panose="02020603050405020304" pitchFamily="18" charset="0"/>
                <a:cs typeface="Times New Roman" panose="02020603050405020304" pitchFamily="18" charset="0"/>
              </a:rPr>
              <a:t>Ground truth</a:t>
            </a:r>
          </a:p>
        </p:txBody>
      </p:sp>
      <p:sp>
        <p:nvSpPr>
          <p:cNvPr id="11" name="Rectangle 2">
            <a:extLst>
              <a:ext uri="{FF2B5EF4-FFF2-40B4-BE49-F238E27FC236}">
                <a16:creationId xmlns:a16="http://schemas.microsoft.com/office/drawing/2014/main" id="{DD5A7637-ED3A-7660-91C6-16BEF7021200}"/>
              </a:ext>
            </a:extLst>
          </p:cNvPr>
          <p:cNvSpPr txBox="1">
            <a:spLocks noChangeArrowheads="1"/>
          </p:cNvSpPr>
          <p:nvPr/>
        </p:nvSpPr>
        <p:spPr bwMode="auto">
          <a:xfrm>
            <a:off x="0" y="0"/>
            <a:ext cx="12191999" cy="858982"/>
          </a:xfrm>
          <a:prstGeom prst="rect">
            <a:avLst/>
          </a:prstGeom>
          <a:solidFill>
            <a:schemeClr val="accent1">
              <a:lumMod val="75000"/>
            </a:schemeClr>
          </a:solidFill>
          <a:ln>
            <a:noFill/>
          </a:ln>
          <a:effectLst/>
        </p:spPr>
        <p:txBody>
          <a:bodyPr vert="horz" wrap="square" lIns="91440" tIns="45720" rIns="91440" bIns="45720" numCol="1" anchor="ctr" anchorCtr="0" compatLnSpc="1">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chemeClr val="bg1"/>
                </a:solidFill>
                <a:latin typeface="Times New Roman" panose="02020603050405020304" pitchFamily="18" charset="0"/>
                <a:ea typeface="華康儷粗黑(P)" panose="020B0700000000000000" pitchFamily="34" charset="-120"/>
                <a:cs typeface="Times New Roman" panose="02020603050405020304" pitchFamily="18" charset="0"/>
              </a:rPr>
              <a:t>Dataset visualization</a:t>
            </a:r>
          </a:p>
        </p:txBody>
      </p:sp>
      <p:pic>
        <p:nvPicPr>
          <p:cNvPr id="6" name="图片 5">
            <a:extLst>
              <a:ext uri="{FF2B5EF4-FFF2-40B4-BE49-F238E27FC236}">
                <a16:creationId xmlns:a16="http://schemas.microsoft.com/office/drawing/2014/main" id="{BB86AD5A-F4AC-A603-E149-8BEC19B10D2C}"/>
              </a:ext>
            </a:extLst>
          </p:cNvPr>
          <p:cNvPicPr>
            <a:picLocks noChangeAspect="1"/>
          </p:cNvPicPr>
          <p:nvPr/>
        </p:nvPicPr>
        <p:blipFill>
          <a:blip r:embed="rId3"/>
          <a:stretch>
            <a:fillRect/>
          </a:stretch>
        </p:blipFill>
        <p:spPr>
          <a:xfrm>
            <a:off x="608991" y="4163343"/>
            <a:ext cx="7336591" cy="2583224"/>
          </a:xfrm>
          <a:prstGeom prst="rect">
            <a:avLst/>
          </a:prstGeom>
        </p:spPr>
      </p:pic>
    </p:spTree>
    <p:extLst>
      <p:ext uri="{BB962C8B-B14F-4D97-AF65-F5344CB8AC3E}">
        <p14:creationId xmlns:p14="http://schemas.microsoft.com/office/powerpoint/2010/main" val="187451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D9255A59-2D24-D409-BEAE-1A4ABCA8FF2C}"/>
              </a:ext>
            </a:extLst>
          </p:cNvPr>
          <p:cNvSpPr txBox="1">
            <a:spLocks noChangeArrowheads="1"/>
          </p:cNvSpPr>
          <p:nvPr/>
        </p:nvSpPr>
        <p:spPr bwMode="auto">
          <a:xfrm>
            <a:off x="0" y="0"/>
            <a:ext cx="12191999" cy="858982"/>
          </a:xfrm>
          <a:prstGeom prst="rect">
            <a:avLst/>
          </a:prstGeom>
          <a:solidFill>
            <a:schemeClr val="accent1">
              <a:lumMod val="75000"/>
            </a:schemeClr>
          </a:solidFill>
          <a:ln>
            <a:noFill/>
          </a:ln>
          <a:effectLst/>
        </p:spPr>
        <p:txBody>
          <a:bodyPr vert="horz" wrap="square" lIns="91440" tIns="45720" rIns="91440" bIns="45720" numCol="1" anchor="ctr" anchorCtr="0" compatLnSpc="1">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chemeClr val="bg1"/>
                </a:solidFill>
                <a:latin typeface="Times New Roman" panose="02020603050405020304" pitchFamily="18" charset="0"/>
                <a:ea typeface="華康儷粗黑(P)" panose="020B0700000000000000" pitchFamily="34" charset="-120"/>
                <a:cs typeface="Times New Roman" panose="02020603050405020304" pitchFamily="18" charset="0"/>
              </a:rPr>
              <a:t>Diffusion map embedding: introduction</a:t>
            </a:r>
          </a:p>
        </p:txBody>
      </p:sp>
      <p:sp>
        <p:nvSpPr>
          <p:cNvPr id="11" name="文本框 10">
            <a:extLst>
              <a:ext uri="{FF2B5EF4-FFF2-40B4-BE49-F238E27FC236}">
                <a16:creationId xmlns:a16="http://schemas.microsoft.com/office/drawing/2014/main" id="{7EC91B0C-F2B8-7813-E15E-856EECF84920}"/>
              </a:ext>
            </a:extLst>
          </p:cNvPr>
          <p:cNvSpPr txBox="1"/>
          <p:nvPr/>
        </p:nvSpPr>
        <p:spPr>
          <a:xfrm>
            <a:off x="234139" y="916158"/>
            <a:ext cx="10989436" cy="923330"/>
          </a:xfrm>
          <a:prstGeom prst="rect">
            <a:avLst/>
          </a:prstGeom>
          <a:noFill/>
        </p:spPr>
        <p:txBody>
          <a:bodyPr wrap="square">
            <a:spAutoFit/>
          </a:bodyPr>
          <a:lstStyle/>
          <a:p>
            <a:r>
              <a:rPr lang="en-US" altLang="zh-CN" b="1" dirty="0">
                <a:solidFill>
                  <a:srgbClr val="2A2B2E"/>
                </a:solidFill>
                <a:latin typeface="Times New Roman" panose="02020603050405020304" pitchFamily="18" charset="0"/>
                <a:cs typeface="Times New Roman" panose="02020603050405020304" pitchFamily="18" charset="0"/>
              </a:rPr>
              <a:t>Diffusion map introduction: </a:t>
            </a:r>
            <a:r>
              <a:rPr lang="en-US" altLang="zh-CN" dirty="0">
                <a:solidFill>
                  <a:srgbClr val="2A2B2E"/>
                </a:solidFill>
                <a:latin typeface="Times New Roman" panose="02020603050405020304" pitchFamily="18" charset="0"/>
                <a:cs typeface="Times New Roman" panose="02020603050405020304" pitchFamily="18" charset="0"/>
              </a:rPr>
              <a:t>the workflow of diffusion map contains five steps</a:t>
            </a:r>
          </a:p>
          <a:p>
            <a:r>
              <a:rPr lang="en-US" altLang="zh-CN" b="1" dirty="0">
                <a:solidFill>
                  <a:srgbClr val="2A2B2E"/>
                </a:solidFill>
                <a:latin typeface="Times New Roman" panose="02020603050405020304" pitchFamily="18" charset="0"/>
                <a:cs typeface="Times New Roman" panose="02020603050405020304" pitchFamily="18" charset="0"/>
              </a:rPr>
              <a:t>1. Constructing the Affinity Matrix: </a:t>
            </a:r>
            <a:r>
              <a:rPr lang="en-US" altLang="zh-CN" dirty="0">
                <a:solidFill>
                  <a:srgbClr val="2A2B2E"/>
                </a:solidFill>
                <a:latin typeface="Times New Roman" panose="02020603050405020304" pitchFamily="18" charset="0"/>
                <a:cs typeface="Times New Roman" panose="02020603050405020304" pitchFamily="18" charset="0"/>
              </a:rPr>
              <a:t>A common approach is to use a Gaussian kernel function to calculate the similarity between two points:</a:t>
            </a:r>
          </a:p>
        </p:txBody>
      </p:sp>
      <p:sp>
        <p:nvSpPr>
          <p:cNvPr id="4" name="文本框 3">
            <a:extLst>
              <a:ext uri="{FF2B5EF4-FFF2-40B4-BE49-F238E27FC236}">
                <a16:creationId xmlns:a16="http://schemas.microsoft.com/office/drawing/2014/main" id="{DE5B255E-0F3A-944B-2C8A-92F8EC9726B9}"/>
              </a:ext>
            </a:extLst>
          </p:cNvPr>
          <p:cNvSpPr txBox="1"/>
          <p:nvPr/>
        </p:nvSpPr>
        <p:spPr>
          <a:xfrm>
            <a:off x="234139" y="2527212"/>
            <a:ext cx="9376392" cy="646331"/>
          </a:xfrm>
          <a:prstGeom prst="rect">
            <a:avLst/>
          </a:prstGeom>
          <a:noFill/>
        </p:spPr>
        <p:txBody>
          <a:bodyPr wrap="square">
            <a:spAutoFit/>
          </a:bodyPr>
          <a:lstStyle/>
          <a:p>
            <a:r>
              <a:rPr lang="en-US" altLang="zh-CN" b="1" dirty="0">
                <a:solidFill>
                  <a:srgbClr val="2A2B2E"/>
                </a:solidFill>
                <a:latin typeface="Times New Roman" panose="02020603050405020304" pitchFamily="18" charset="0"/>
                <a:cs typeface="Times New Roman" panose="02020603050405020304" pitchFamily="18" charset="0"/>
              </a:rPr>
              <a:t>2. Transform to a Transition Matrix: </a:t>
            </a:r>
            <a:r>
              <a:rPr lang="en-US" altLang="zh-CN" dirty="0">
                <a:solidFill>
                  <a:srgbClr val="2A2B2E"/>
                </a:solidFill>
                <a:latin typeface="Times New Roman" panose="02020603050405020304" pitchFamily="18" charset="0"/>
                <a:cs typeface="Times New Roman" panose="02020603050405020304" pitchFamily="18" charset="0"/>
              </a:rPr>
              <a:t>This is typically achieved by normalizing each row of the affinity matrix</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F84F2B2-4D42-C67D-A36A-2C877DBD9AD8}"/>
                  </a:ext>
                </a:extLst>
              </p:cNvPr>
              <p:cNvSpPr txBox="1"/>
              <p:nvPr/>
            </p:nvSpPr>
            <p:spPr>
              <a:xfrm>
                <a:off x="3366982" y="1750699"/>
                <a:ext cx="3058017" cy="5883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𝑘</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e>
                      </m:d>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exp</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e>
                              </m:d>
                              <m:r>
                                <a:rPr lang="en-US" altLang="zh-CN" i="1">
                                  <a:latin typeface="Cambria Math" panose="02040503050406030204" pitchFamily="18" charset="0"/>
                                </a:rPr>
                                <m:t>|</m:t>
                              </m:r>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2</m:t>
                          </m:r>
                          <m:sSup>
                            <m:sSupPr>
                              <m:ctrlPr>
                                <a:rPr lang="en-US" altLang="zh-CN" b="0" i="1" smtClean="0">
                                  <a:latin typeface="Cambria Math" panose="02040503050406030204" pitchFamily="18" charset="0"/>
                                </a:rPr>
                              </m:ctrlPr>
                            </m:sSupPr>
                            <m:e>
                              <m:r>
                                <a:rPr lang="zh-CN" altLang="en-US" b="0" i="1" smtClean="0">
                                  <a:latin typeface="Cambria Math" panose="02040503050406030204" pitchFamily="18" charset="0"/>
                                </a:rPr>
                                <m:t>𝜎</m:t>
                              </m:r>
                            </m:e>
                            <m:sup>
                              <m:r>
                                <a:rPr lang="en-US" altLang="zh-CN" b="0" i="1" smtClean="0">
                                  <a:latin typeface="Cambria Math" panose="02040503050406030204" pitchFamily="18" charset="0"/>
                                </a:rPr>
                                <m:t>2</m:t>
                              </m:r>
                            </m:sup>
                          </m:sSup>
                        </m:den>
                      </m:f>
                      <m:r>
                        <a:rPr lang="en-US" altLang="zh-CN" b="0" i="1" smtClean="0">
                          <a:latin typeface="Cambria Math" panose="02040503050406030204" pitchFamily="18" charset="0"/>
                        </a:rPr>
                        <m:t>)</m:t>
                      </m:r>
                    </m:oMath>
                  </m:oMathPara>
                </a14:m>
                <a:endParaRPr lang="zh-CN" altLang="en-US" dirty="0"/>
              </a:p>
            </p:txBody>
          </p:sp>
        </mc:Choice>
        <mc:Fallback xmlns="">
          <p:sp>
            <p:nvSpPr>
              <p:cNvPr id="5" name="文本框 4">
                <a:extLst>
                  <a:ext uri="{FF2B5EF4-FFF2-40B4-BE49-F238E27FC236}">
                    <a16:creationId xmlns:a16="http://schemas.microsoft.com/office/drawing/2014/main" id="{9F84F2B2-4D42-C67D-A36A-2C877DBD9AD8}"/>
                  </a:ext>
                </a:extLst>
              </p:cNvPr>
              <p:cNvSpPr txBox="1">
                <a:spLocks noRot="1" noChangeAspect="1" noMove="1" noResize="1" noEditPoints="1" noAdjustHandles="1" noChangeArrowheads="1" noChangeShapeType="1" noTextEdit="1"/>
              </p:cNvSpPr>
              <p:nvPr/>
            </p:nvSpPr>
            <p:spPr>
              <a:xfrm>
                <a:off x="3366982" y="1750699"/>
                <a:ext cx="3058017" cy="588303"/>
              </a:xfrm>
              <a:prstGeom prst="rect">
                <a:avLst/>
              </a:prstGeom>
              <a:blipFill>
                <a:blip r:embed="rId2"/>
                <a:stretch>
                  <a:fillRect/>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EFEED5B0-BD7E-AA27-0D3F-9D0631C1E6A6}"/>
              </a:ext>
            </a:extLst>
          </p:cNvPr>
          <p:cNvSpPr txBox="1"/>
          <p:nvPr/>
        </p:nvSpPr>
        <p:spPr>
          <a:xfrm>
            <a:off x="234138" y="3979239"/>
            <a:ext cx="11298499" cy="2862322"/>
          </a:xfrm>
          <a:prstGeom prst="rect">
            <a:avLst/>
          </a:prstGeom>
          <a:noFill/>
        </p:spPr>
        <p:txBody>
          <a:bodyPr wrap="square">
            <a:spAutoFit/>
          </a:bodyPr>
          <a:lstStyle/>
          <a:p>
            <a:r>
              <a:rPr lang="en-US" altLang="zh-CN" b="1" dirty="0">
                <a:solidFill>
                  <a:srgbClr val="2A2B2E"/>
                </a:solidFill>
                <a:latin typeface="Times New Roman" panose="02020603050405020304" pitchFamily="18" charset="0"/>
                <a:cs typeface="Times New Roman" panose="02020603050405020304" pitchFamily="18" charset="0"/>
              </a:rPr>
              <a:t>3. Revealing Data Structure Through Diffusion Process: </a:t>
            </a:r>
            <a:r>
              <a:rPr lang="en-US" altLang="zh-CN" dirty="0">
                <a:solidFill>
                  <a:srgbClr val="2A2B2E"/>
                </a:solidFill>
                <a:latin typeface="Times New Roman" panose="02020603050405020304" pitchFamily="18" charset="0"/>
                <a:cs typeface="Times New Roman" panose="02020603050405020304" pitchFamily="18" charset="0"/>
              </a:rPr>
              <a:t>The core idea of diffusion maps is to detect the intrinsic structure of data through the cumulative result of multiple steps of probability transitions, i.e., by computing powers of P, where t is the time step. </a:t>
            </a:r>
          </a:p>
          <a:p>
            <a:endParaRPr lang="en-US" altLang="zh-CN" b="1" dirty="0">
              <a:solidFill>
                <a:srgbClr val="2A2B2E"/>
              </a:solidFill>
              <a:latin typeface="Times New Roman" panose="02020603050405020304" pitchFamily="18" charset="0"/>
              <a:cs typeface="Times New Roman" panose="02020603050405020304" pitchFamily="18" charset="0"/>
            </a:endParaRPr>
          </a:p>
          <a:p>
            <a:r>
              <a:rPr lang="en-US" altLang="zh-CN" b="1" dirty="0">
                <a:solidFill>
                  <a:srgbClr val="2A2B2E"/>
                </a:solidFill>
                <a:latin typeface="Times New Roman" panose="02020603050405020304" pitchFamily="18" charset="0"/>
                <a:cs typeface="Times New Roman" panose="02020603050405020304" pitchFamily="18" charset="0"/>
              </a:rPr>
              <a:t>4. Applying Eigen Decomposition: </a:t>
            </a:r>
            <a:r>
              <a:rPr lang="en-US" altLang="zh-CN" dirty="0">
                <a:solidFill>
                  <a:srgbClr val="2A2B2E"/>
                </a:solidFill>
                <a:latin typeface="Times New Roman" panose="02020603050405020304" pitchFamily="18" charset="0"/>
                <a:cs typeface="Times New Roman" panose="02020603050405020304" pitchFamily="18" charset="0"/>
              </a:rPr>
              <a:t>Performing an eigen decomposition on the transition matrix P yields eigenvalues and eigenvectors that can represent the data's intrinsic structure.</a:t>
            </a:r>
          </a:p>
          <a:p>
            <a:endParaRPr lang="en-US" altLang="zh-CN" dirty="0">
              <a:solidFill>
                <a:srgbClr val="2A2B2E"/>
              </a:solidFill>
              <a:latin typeface="Times New Roman" panose="02020603050405020304" pitchFamily="18" charset="0"/>
              <a:cs typeface="Times New Roman" panose="02020603050405020304" pitchFamily="18" charset="0"/>
            </a:endParaRPr>
          </a:p>
          <a:p>
            <a:r>
              <a:rPr lang="en-US" altLang="zh-CN" b="1" dirty="0">
                <a:solidFill>
                  <a:srgbClr val="2A2B2E"/>
                </a:solidFill>
                <a:latin typeface="Times New Roman" panose="02020603050405020304" pitchFamily="18" charset="0"/>
                <a:cs typeface="Times New Roman" panose="02020603050405020304" pitchFamily="18" charset="0"/>
              </a:rPr>
              <a:t>5. Selecting Principal Eigenvectors for Dimensionality Reduction</a:t>
            </a:r>
            <a:r>
              <a:rPr lang="en-US" altLang="zh-CN" dirty="0">
                <a:solidFill>
                  <a:srgbClr val="2A2B2E"/>
                </a:solidFill>
                <a:latin typeface="Times New Roman" panose="02020603050405020304" pitchFamily="18" charset="0"/>
                <a:cs typeface="Times New Roman" panose="02020603050405020304" pitchFamily="18" charset="0"/>
              </a:rPr>
              <a:t>: Select the first d largest eigenvalues' corresponding eigenvectors (ignoring the first one, as it usually corresponds to a trivial solution) to form a low-dimensional embedding representing each data point. </a:t>
            </a: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91D435C5-AFE7-610D-55D0-99E7345B2563}"/>
                  </a:ext>
                </a:extLst>
              </p:cNvPr>
              <p:cNvSpPr txBox="1"/>
              <p:nvPr/>
            </p:nvSpPr>
            <p:spPr>
              <a:xfrm>
                <a:off x="4037916" y="3223621"/>
                <a:ext cx="2025426" cy="5972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𝑘</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num>
                        <m:den>
                          <m:nary>
                            <m:naryPr>
                              <m:chr m:val="∑"/>
                              <m:limLoc m:val="subSup"/>
                              <m:supHide m:val="on"/>
                              <m:ctrlPr>
                                <a:rPr lang="en-US" altLang="zh-CN" b="0" i="1" smtClean="0">
                                  <a:latin typeface="Cambria Math" panose="02040503050406030204" pitchFamily="18" charset="0"/>
                                </a:rPr>
                              </m:ctrlPr>
                            </m:naryPr>
                            <m:sub>
                              <m:r>
                                <m:rPr>
                                  <m:brk m:alnAt="9"/>
                                </m:rPr>
                                <a:rPr lang="en-US" altLang="zh-CN" b="0" i="1" smtClean="0">
                                  <a:latin typeface="Cambria Math" panose="02040503050406030204" pitchFamily="18" charset="0"/>
                                </a:rPr>
                                <m:t>𝑘</m:t>
                              </m:r>
                            </m:sub>
                            <m:sup/>
                            <m:e>
                              <m:r>
                                <a:rPr lang="en-US" altLang="zh-CN" b="0" i="1" smtClean="0">
                                  <a:latin typeface="Cambria Math" panose="02040503050406030204" pitchFamily="18" charset="0"/>
                                </a:rPr>
                                <m:t>𝑘</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e>
                          </m:nary>
                        </m:den>
                      </m:f>
                    </m:oMath>
                  </m:oMathPara>
                </a14:m>
                <a:endParaRPr lang="zh-CN" altLang="en-US" dirty="0"/>
              </a:p>
            </p:txBody>
          </p:sp>
        </mc:Choice>
        <mc:Fallback xmlns="">
          <p:sp>
            <p:nvSpPr>
              <p:cNvPr id="15" name="文本框 14">
                <a:extLst>
                  <a:ext uri="{FF2B5EF4-FFF2-40B4-BE49-F238E27FC236}">
                    <a16:creationId xmlns:a16="http://schemas.microsoft.com/office/drawing/2014/main" id="{91D435C5-AFE7-610D-55D0-99E7345B2563}"/>
                  </a:ext>
                </a:extLst>
              </p:cNvPr>
              <p:cNvSpPr txBox="1">
                <a:spLocks noRot="1" noChangeAspect="1" noMove="1" noResize="1" noEditPoints="1" noAdjustHandles="1" noChangeArrowheads="1" noChangeShapeType="1" noTextEdit="1"/>
              </p:cNvSpPr>
              <p:nvPr/>
            </p:nvSpPr>
            <p:spPr>
              <a:xfrm>
                <a:off x="4037916" y="3223621"/>
                <a:ext cx="2025426" cy="597215"/>
              </a:xfrm>
              <a:prstGeom prst="rect">
                <a:avLst/>
              </a:prstGeom>
              <a:blipFill>
                <a:blip r:embed="rId3"/>
                <a:stretch>
                  <a:fillRect b="-102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31353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2CD2512-445A-C35F-4336-AF5739CE029E}"/>
              </a:ext>
            </a:extLst>
          </p:cNvPr>
          <p:cNvPicPr>
            <a:picLocks noChangeAspect="1"/>
          </p:cNvPicPr>
          <p:nvPr/>
        </p:nvPicPr>
        <p:blipFill rotWithShape="1">
          <a:blip r:embed="rId2"/>
          <a:srcRect l="-1" r="173"/>
          <a:stretch/>
        </p:blipFill>
        <p:spPr>
          <a:xfrm>
            <a:off x="878554" y="1228313"/>
            <a:ext cx="9375789" cy="2386379"/>
          </a:xfrm>
          <a:prstGeom prst="rect">
            <a:avLst/>
          </a:prstGeom>
        </p:spPr>
      </p:pic>
      <p:pic>
        <p:nvPicPr>
          <p:cNvPr id="9" name="图片 8">
            <a:extLst>
              <a:ext uri="{FF2B5EF4-FFF2-40B4-BE49-F238E27FC236}">
                <a16:creationId xmlns:a16="http://schemas.microsoft.com/office/drawing/2014/main" id="{1C78E7E5-EA33-D4B9-18CA-917DD088A89C}"/>
              </a:ext>
            </a:extLst>
          </p:cNvPr>
          <p:cNvPicPr>
            <a:picLocks noChangeAspect="1"/>
          </p:cNvPicPr>
          <p:nvPr/>
        </p:nvPicPr>
        <p:blipFill>
          <a:blip r:embed="rId3"/>
          <a:stretch>
            <a:fillRect/>
          </a:stretch>
        </p:blipFill>
        <p:spPr>
          <a:xfrm>
            <a:off x="2200982" y="3908675"/>
            <a:ext cx="6915026" cy="2414399"/>
          </a:xfrm>
          <a:prstGeom prst="rect">
            <a:avLst/>
          </a:prstGeom>
        </p:spPr>
      </p:pic>
      <p:sp>
        <p:nvSpPr>
          <p:cNvPr id="10" name="Rectangle 2">
            <a:extLst>
              <a:ext uri="{FF2B5EF4-FFF2-40B4-BE49-F238E27FC236}">
                <a16:creationId xmlns:a16="http://schemas.microsoft.com/office/drawing/2014/main" id="{D9255A59-2D24-D409-BEAE-1A4ABCA8FF2C}"/>
              </a:ext>
            </a:extLst>
          </p:cNvPr>
          <p:cNvSpPr txBox="1">
            <a:spLocks noChangeArrowheads="1"/>
          </p:cNvSpPr>
          <p:nvPr/>
        </p:nvSpPr>
        <p:spPr bwMode="auto">
          <a:xfrm>
            <a:off x="0" y="0"/>
            <a:ext cx="12191999" cy="858982"/>
          </a:xfrm>
          <a:prstGeom prst="rect">
            <a:avLst/>
          </a:prstGeom>
          <a:solidFill>
            <a:schemeClr val="accent1">
              <a:lumMod val="75000"/>
            </a:schemeClr>
          </a:solidFill>
          <a:ln>
            <a:noFill/>
          </a:ln>
          <a:effectLst/>
        </p:spPr>
        <p:txBody>
          <a:bodyPr vert="horz" wrap="square" lIns="91440" tIns="45720" rIns="91440" bIns="45720" numCol="1" anchor="ctr" anchorCtr="0" compatLnSpc="1">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chemeClr val="bg1"/>
                </a:solidFill>
                <a:latin typeface="Times New Roman" panose="02020603050405020304" pitchFamily="18" charset="0"/>
                <a:ea typeface="華康儷粗黑(P)" panose="020B0700000000000000" pitchFamily="34" charset="-120"/>
                <a:cs typeface="Times New Roman" panose="02020603050405020304" pitchFamily="18" charset="0"/>
              </a:rPr>
              <a:t>Diffusion map embedding: results visualization</a:t>
            </a:r>
          </a:p>
        </p:txBody>
      </p:sp>
      <p:sp>
        <p:nvSpPr>
          <p:cNvPr id="12" name="文本框 11">
            <a:extLst>
              <a:ext uri="{FF2B5EF4-FFF2-40B4-BE49-F238E27FC236}">
                <a16:creationId xmlns:a16="http://schemas.microsoft.com/office/drawing/2014/main" id="{383E4687-6886-A664-5BE8-AFE2A3A7F427}"/>
              </a:ext>
            </a:extLst>
          </p:cNvPr>
          <p:cNvSpPr txBox="1"/>
          <p:nvPr/>
        </p:nvSpPr>
        <p:spPr>
          <a:xfrm>
            <a:off x="230675" y="858982"/>
            <a:ext cx="2741125" cy="369332"/>
          </a:xfrm>
          <a:prstGeom prst="rect">
            <a:avLst/>
          </a:prstGeom>
          <a:noFill/>
        </p:spPr>
        <p:txBody>
          <a:bodyPr wrap="square">
            <a:spAutoFit/>
          </a:bodyPr>
          <a:lstStyle/>
          <a:p>
            <a:r>
              <a:rPr lang="en-US" altLang="zh-CN" b="1" dirty="0">
                <a:solidFill>
                  <a:srgbClr val="2A2B2E"/>
                </a:solidFill>
                <a:latin typeface="Times New Roman" panose="02020603050405020304" pitchFamily="18" charset="0"/>
                <a:cs typeface="Times New Roman" panose="02020603050405020304" pitchFamily="18" charset="0"/>
              </a:rPr>
              <a:t>Result visualization</a:t>
            </a:r>
          </a:p>
        </p:txBody>
      </p:sp>
    </p:spTree>
    <p:extLst>
      <p:ext uri="{BB962C8B-B14F-4D97-AF65-F5344CB8AC3E}">
        <p14:creationId xmlns:p14="http://schemas.microsoft.com/office/powerpoint/2010/main" val="1290704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C4DD48A0-85CB-EF19-4AA1-3D2A0CA57E1E}"/>
              </a:ext>
            </a:extLst>
          </p:cNvPr>
          <p:cNvSpPr txBox="1"/>
          <p:nvPr/>
        </p:nvSpPr>
        <p:spPr>
          <a:xfrm>
            <a:off x="234139" y="916158"/>
            <a:ext cx="10989436" cy="5909310"/>
          </a:xfrm>
          <a:prstGeom prst="rect">
            <a:avLst/>
          </a:prstGeom>
          <a:noFill/>
        </p:spPr>
        <p:txBody>
          <a:bodyPr wrap="square">
            <a:spAutoFit/>
          </a:bodyPr>
          <a:lstStyle/>
          <a:p>
            <a:r>
              <a:rPr lang="en-US" altLang="zh-CN" b="1" dirty="0">
                <a:solidFill>
                  <a:srgbClr val="2A2B2E"/>
                </a:solidFill>
                <a:latin typeface="Times New Roman" panose="02020603050405020304" pitchFamily="18" charset="0"/>
                <a:cs typeface="Times New Roman" panose="02020603050405020304" pitchFamily="18" charset="0"/>
              </a:rPr>
              <a:t>MDS introduction: </a:t>
            </a:r>
            <a:r>
              <a:rPr lang="en-US" altLang="zh-CN" dirty="0">
                <a:solidFill>
                  <a:srgbClr val="2A2B2E"/>
                </a:solidFill>
                <a:latin typeface="Times New Roman" panose="02020603050405020304" pitchFamily="18" charset="0"/>
                <a:cs typeface="Times New Roman" panose="02020603050405020304" pitchFamily="18" charset="0"/>
              </a:rPr>
              <a:t>Multidimensional Scaling (MDS) is a statistical technique used for analyzing and visualizing the similarities or distances between data points. The goal of MDS is to place each data point in a lower-dimensional space such that the distances between these points closely reflect their distances in the original high-dimensional space.</a:t>
            </a:r>
          </a:p>
          <a:p>
            <a:endParaRPr lang="en-US" altLang="zh-CN" dirty="0">
              <a:solidFill>
                <a:srgbClr val="2A2B2E"/>
              </a:solidFill>
              <a:latin typeface="Times New Roman" panose="02020603050405020304" pitchFamily="18" charset="0"/>
              <a:cs typeface="Times New Roman" panose="02020603050405020304" pitchFamily="18" charset="0"/>
            </a:endParaRPr>
          </a:p>
          <a:p>
            <a:r>
              <a:rPr lang="en-US" altLang="zh-CN" b="1" dirty="0">
                <a:solidFill>
                  <a:srgbClr val="2A2B2E"/>
                </a:solidFill>
                <a:latin typeface="Times New Roman" panose="02020603050405020304" pitchFamily="18" charset="0"/>
                <a:cs typeface="Times New Roman" panose="02020603050405020304" pitchFamily="18" charset="0"/>
              </a:rPr>
              <a:t>Basic steps: </a:t>
            </a:r>
          </a:p>
          <a:p>
            <a:pPr marL="342900" indent="-342900">
              <a:buAutoNum type="arabicPeriod"/>
            </a:pPr>
            <a:r>
              <a:rPr lang="en-US" altLang="zh-CN" b="1" dirty="0">
                <a:solidFill>
                  <a:srgbClr val="2A2B2E"/>
                </a:solidFill>
                <a:latin typeface="Times New Roman" panose="02020603050405020304" pitchFamily="18" charset="0"/>
                <a:cs typeface="Times New Roman" panose="02020603050405020304" pitchFamily="18" charset="0"/>
              </a:rPr>
              <a:t>Distance Matrix: </a:t>
            </a:r>
            <a:r>
              <a:rPr lang="en-US" altLang="zh-CN" dirty="0">
                <a:solidFill>
                  <a:srgbClr val="2A2B2E"/>
                </a:solidFill>
                <a:latin typeface="Times New Roman" panose="02020603050405020304" pitchFamily="18" charset="0"/>
                <a:cs typeface="Times New Roman" panose="02020603050405020304" pitchFamily="18" charset="0"/>
              </a:rPr>
              <a:t>MDS starts with a distance matrix that contains the distances or dissimilarities between a set of data points. </a:t>
            </a:r>
          </a:p>
          <a:p>
            <a:pPr marL="342900" indent="-342900">
              <a:buAutoNum type="arabicPeriod"/>
            </a:pPr>
            <a:endParaRPr lang="en-US" altLang="zh-CN" dirty="0">
              <a:solidFill>
                <a:srgbClr val="2A2B2E"/>
              </a:solidFill>
              <a:latin typeface="Times New Roman" panose="02020603050405020304" pitchFamily="18" charset="0"/>
              <a:cs typeface="Times New Roman" panose="02020603050405020304" pitchFamily="18" charset="0"/>
            </a:endParaRPr>
          </a:p>
          <a:p>
            <a:pPr marL="342900" indent="-342900">
              <a:buAutoNum type="arabicPeriod"/>
            </a:pPr>
            <a:r>
              <a:rPr lang="en-US" altLang="zh-CN" b="1" dirty="0">
                <a:solidFill>
                  <a:srgbClr val="2A2B2E"/>
                </a:solidFill>
                <a:latin typeface="Times New Roman" panose="02020603050405020304" pitchFamily="18" charset="0"/>
                <a:cs typeface="Times New Roman" panose="02020603050405020304" pitchFamily="18" charset="0"/>
              </a:rPr>
              <a:t>Objective Function: </a:t>
            </a:r>
            <a:r>
              <a:rPr lang="en-US" altLang="zh-CN" dirty="0">
                <a:solidFill>
                  <a:srgbClr val="2A2B2E"/>
                </a:solidFill>
                <a:latin typeface="Times New Roman" panose="02020603050405020304" pitchFamily="18" charset="0"/>
                <a:cs typeface="Times New Roman" panose="02020603050405020304" pitchFamily="18" charset="0"/>
              </a:rPr>
              <a:t>MDS aims to find a configuration of points in a lower-dimensional space such that these points' distances approximate the original high-dimensional distances as closely as possible. A commonly used objective function is "stress," defined as:</a:t>
            </a:r>
          </a:p>
          <a:p>
            <a:pPr marL="342900" indent="-342900">
              <a:buAutoNum type="arabicPeriod"/>
            </a:pPr>
            <a:endParaRPr lang="en-US" altLang="zh-CN" dirty="0">
              <a:solidFill>
                <a:srgbClr val="2A2B2E"/>
              </a:solidFill>
              <a:latin typeface="Times New Roman" panose="02020603050405020304" pitchFamily="18" charset="0"/>
              <a:cs typeface="Times New Roman" panose="02020603050405020304" pitchFamily="18" charset="0"/>
            </a:endParaRPr>
          </a:p>
          <a:p>
            <a:pPr marL="342900" indent="-342900">
              <a:buAutoNum type="arabicPeriod"/>
            </a:pPr>
            <a:endParaRPr lang="en-US" altLang="zh-CN" dirty="0">
              <a:solidFill>
                <a:srgbClr val="2A2B2E"/>
              </a:solidFill>
              <a:latin typeface="Times New Roman" panose="02020603050405020304" pitchFamily="18" charset="0"/>
              <a:cs typeface="Times New Roman" panose="02020603050405020304" pitchFamily="18" charset="0"/>
            </a:endParaRPr>
          </a:p>
          <a:p>
            <a:pPr marL="342900" indent="-342900">
              <a:buAutoNum type="arabicPeriod"/>
            </a:pPr>
            <a:endParaRPr lang="en-US" altLang="zh-CN" dirty="0">
              <a:solidFill>
                <a:srgbClr val="2A2B2E"/>
              </a:solidFill>
              <a:latin typeface="Times New Roman" panose="02020603050405020304" pitchFamily="18" charset="0"/>
              <a:cs typeface="Times New Roman" panose="02020603050405020304" pitchFamily="18" charset="0"/>
            </a:endParaRPr>
          </a:p>
          <a:p>
            <a:pPr marL="342900" indent="-342900">
              <a:buAutoNum type="arabicPeriod"/>
            </a:pPr>
            <a:r>
              <a:rPr lang="en-US" altLang="zh-CN" b="1" dirty="0">
                <a:solidFill>
                  <a:srgbClr val="2A2B2E"/>
                </a:solidFill>
                <a:latin typeface="Times New Roman" panose="02020603050405020304" pitchFamily="18" charset="0"/>
                <a:cs typeface="Times New Roman" panose="02020603050405020304" pitchFamily="18" charset="0"/>
              </a:rPr>
              <a:t>Optimization Process: </a:t>
            </a:r>
            <a:r>
              <a:rPr lang="en-US" altLang="zh-CN" dirty="0">
                <a:solidFill>
                  <a:srgbClr val="2A2B2E"/>
                </a:solidFill>
                <a:latin typeface="Times New Roman" panose="02020603050405020304" pitchFamily="18" charset="0"/>
                <a:cs typeface="Times New Roman" panose="02020603050405020304" pitchFamily="18" charset="0"/>
              </a:rPr>
              <a:t>Using optimization algorithms (such as gradient descent, Newton's method, etc.), the positions of the points in the lower-dimensional space are continuously adjusted to minimize the stress function.</a:t>
            </a:r>
          </a:p>
          <a:p>
            <a:pPr marL="342900" indent="-342900">
              <a:buAutoNum type="arabicPeriod"/>
            </a:pPr>
            <a:endParaRPr lang="en-US" altLang="zh-CN" dirty="0">
              <a:solidFill>
                <a:srgbClr val="2A2B2E"/>
              </a:solidFill>
              <a:latin typeface="Times New Roman" panose="02020603050405020304" pitchFamily="18" charset="0"/>
              <a:cs typeface="Times New Roman" panose="02020603050405020304" pitchFamily="18" charset="0"/>
            </a:endParaRPr>
          </a:p>
          <a:p>
            <a:pPr marL="342900" indent="-342900">
              <a:buAutoNum type="arabicPeriod"/>
            </a:pPr>
            <a:r>
              <a:rPr lang="en-US" altLang="zh-CN" b="1" dirty="0">
                <a:solidFill>
                  <a:srgbClr val="2A2B2E"/>
                </a:solidFill>
                <a:latin typeface="Times New Roman" panose="02020603050405020304" pitchFamily="18" charset="0"/>
                <a:cs typeface="Times New Roman" panose="02020603050405020304" pitchFamily="18" charset="0"/>
              </a:rPr>
              <a:t>Dimensionality Reduction and Visualization: </a:t>
            </a:r>
            <a:r>
              <a:rPr lang="en-US" altLang="zh-CN" dirty="0">
                <a:solidFill>
                  <a:srgbClr val="2A2B2E"/>
                </a:solidFill>
                <a:latin typeface="Times New Roman" panose="02020603050405020304" pitchFamily="18" charset="0"/>
                <a:cs typeface="Times New Roman" panose="02020603050405020304" pitchFamily="18" charset="0"/>
              </a:rPr>
              <a:t>After optimization, the positions of each data point in the lower-dimensional space (usually two or three dimensions for ease of visualization) can be used to intuitively display the relative relationships and distances between data points.</a:t>
            </a:r>
          </a:p>
        </p:txBody>
      </p:sp>
      <p:sp>
        <p:nvSpPr>
          <p:cNvPr id="11" name="Rectangle 2">
            <a:extLst>
              <a:ext uri="{FF2B5EF4-FFF2-40B4-BE49-F238E27FC236}">
                <a16:creationId xmlns:a16="http://schemas.microsoft.com/office/drawing/2014/main" id="{53BF2A9B-5F27-B961-7F4A-809C15EC65E0}"/>
              </a:ext>
            </a:extLst>
          </p:cNvPr>
          <p:cNvSpPr txBox="1">
            <a:spLocks noChangeArrowheads="1"/>
          </p:cNvSpPr>
          <p:nvPr/>
        </p:nvSpPr>
        <p:spPr bwMode="auto">
          <a:xfrm>
            <a:off x="0" y="0"/>
            <a:ext cx="12191999" cy="858982"/>
          </a:xfrm>
          <a:prstGeom prst="rect">
            <a:avLst/>
          </a:prstGeom>
          <a:solidFill>
            <a:schemeClr val="accent1">
              <a:lumMod val="75000"/>
            </a:schemeClr>
          </a:solidFill>
          <a:ln>
            <a:noFill/>
          </a:ln>
          <a:effectLst/>
        </p:spPr>
        <p:txBody>
          <a:bodyPr vert="horz" wrap="square" lIns="91440" tIns="45720" rIns="91440" bIns="45720" numCol="1" anchor="ctr" anchorCtr="0" compatLnSpc="1">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chemeClr val="bg1"/>
                </a:solidFill>
                <a:latin typeface="Times New Roman" panose="02020603050405020304" pitchFamily="18" charset="0"/>
                <a:ea typeface="華康儷粗黑(P)" panose="020B0700000000000000" pitchFamily="34" charset="-120"/>
                <a:cs typeface="Times New Roman" panose="02020603050405020304" pitchFamily="18" charset="0"/>
              </a:rPr>
              <a:t>MDS embedding:</a:t>
            </a:r>
            <a:r>
              <a:rPr lang="zh-CN" altLang="en-US" sz="3600" b="1" dirty="0">
                <a:solidFill>
                  <a:schemeClr val="bg1"/>
                </a:solidFill>
                <a:latin typeface="Times New Roman" panose="02020603050405020304" pitchFamily="18" charset="0"/>
                <a:ea typeface="華康儷粗黑(P)" panose="020B0700000000000000" pitchFamily="34" charset="-120"/>
                <a:cs typeface="Times New Roman" panose="02020603050405020304" pitchFamily="18" charset="0"/>
              </a:rPr>
              <a:t> </a:t>
            </a:r>
            <a:r>
              <a:rPr lang="en-US" altLang="zh-CN" sz="3600" b="1" dirty="0">
                <a:solidFill>
                  <a:schemeClr val="bg1"/>
                </a:solidFill>
                <a:latin typeface="Times New Roman" panose="02020603050405020304" pitchFamily="18" charset="0"/>
                <a:ea typeface="華康儷粗黑(P)" panose="020B0700000000000000" pitchFamily="34" charset="-120"/>
                <a:cs typeface="Times New Roman" panose="02020603050405020304" pitchFamily="18" charset="0"/>
              </a:rPr>
              <a:t>introduction</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28EC9B24-A902-3C58-7FFB-C82BEF553BCF}"/>
                  </a:ext>
                </a:extLst>
              </p:cNvPr>
              <p:cNvSpPr txBox="1"/>
              <p:nvPr/>
            </p:nvSpPr>
            <p:spPr>
              <a:xfrm>
                <a:off x="3831579" y="4054149"/>
                <a:ext cx="3467872" cy="10776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𝑆𝑡𝑟𝑒𝑠𝑠</m:t>
                      </m:r>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f>
                            <m:fPr>
                              <m:ctrlPr>
                                <a:rPr lang="en-US" altLang="zh-CN" b="0" i="1" smtClean="0">
                                  <a:latin typeface="Cambria Math" panose="02040503050406030204" pitchFamily="18" charset="0"/>
                                </a:rPr>
                              </m:ctrlPr>
                            </m:fPr>
                            <m:num>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r>
                                    <a:rPr lang="en-US" altLang="zh-CN" b="0" i="1" smtClean="0">
                                      <a:latin typeface="Cambria Math" panose="02040503050406030204" pitchFamily="18" charset="0"/>
                                    </a:rPr>
                                    <m:t>&lt;</m:t>
                                  </m:r>
                                  <m:r>
                                    <a:rPr lang="en-US" altLang="zh-CN" b="0" i="1" smtClean="0">
                                      <a:latin typeface="Cambria Math" panose="02040503050406030204" pitchFamily="18" charset="0"/>
                                    </a:rPr>
                                    <m:t>𝑗</m:t>
                                  </m:r>
                                </m:sub>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𝑖𝑗</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𝑙𝑜𝑤</m:t>
                                              </m:r>
                                            </m:e>
                                          </m:d>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𝑖𝑗</m:t>
                                          </m:r>
                                        </m:sub>
                                        <m:sup>
                                          <m:r>
                                            <a:rPr lang="en-US" altLang="zh-CN" b="0" i="1" smtClean="0">
                                              <a:latin typeface="Cambria Math" panose="02040503050406030204" pitchFamily="18" charset="0"/>
                                            </a:rPr>
                                            <m:t>(</m:t>
                                          </m:r>
                                          <m:r>
                                            <a:rPr lang="en-US" altLang="zh-CN" b="0" i="1" smtClean="0">
                                              <a:latin typeface="Cambria Math" panose="02040503050406030204" pitchFamily="18" charset="0"/>
                                            </a:rPr>
                                            <m:t>h𝑖𝑔h</m:t>
                                          </m:r>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e>
                              </m:nary>
                            </m:num>
                            <m:den>
                              <m:nary>
                                <m:naryPr>
                                  <m:chr m:val="∑"/>
                                  <m:limLoc m:val="subSup"/>
                                  <m:supHide m:val="on"/>
                                  <m:ctrlPr>
                                    <a:rPr lang="en-US" altLang="zh-CN" b="0" i="1" smtClean="0">
                                      <a:latin typeface="Cambria Math" panose="02040503050406030204" pitchFamily="18" charset="0"/>
                                    </a:rPr>
                                  </m:ctrlPr>
                                </m:naryPr>
                                <m:sub>
                                  <m:r>
                                    <m:rPr>
                                      <m:brk m:alnAt="9"/>
                                    </m:rPr>
                                    <a:rPr lang="en-US" altLang="zh-CN" b="0" i="1" smtClean="0">
                                      <a:latin typeface="Cambria Math" panose="02040503050406030204" pitchFamily="18" charset="0"/>
                                    </a:rPr>
                                    <m:t>𝑖</m:t>
                                  </m:r>
                                  <m:r>
                                    <a:rPr lang="en-US" altLang="zh-CN" b="0" i="1" smtClean="0">
                                      <a:latin typeface="Cambria Math" panose="02040503050406030204" pitchFamily="18" charset="0"/>
                                    </a:rPr>
                                    <m:t>&lt;</m:t>
                                  </m:r>
                                  <m:r>
                                    <a:rPr lang="en-US" altLang="zh-CN" b="0" i="1" smtClean="0">
                                      <a:latin typeface="Cambria Math" panose="02040503050406030204" pitchFamily="18" charset="0"/>
                                    </a:rPr>
                                    <m:t>𝑗</m:t>
                                  </m:r>
                                </m:sub>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𝑖𝑗</m:t>
                                          </m:r>
                                        </m:sub>
                                        <m:sup>
                                          <m:r>
                                            <a:rPr lang="en-US" altLang="zh-CN" b="0" i="1" smtClean="0">
                                              <a:latin typeface="Cambria Math" panose="02040503050406030204" pitchFamily="18" charset="0"/>
                                            </a:rPr>
                                            <m:t>(</m:t>
                                          </m:r>
                                          <m:r>
                                            <a:rPr lang="en-US" altLang="zh-CN" b="0" i="1" smtClean="0">
                                              <a:latin typeface="Cambria Math" panose="02040503050406030204" pitchFamily="18" charset="0"/>
                                            </a:rPr>
                                            <m:t>h𝑖𝑔h</m:t>
                                          </m:r>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e>
                              </m:nary>
                            </m:den>
                          </m:f>
                        </m:e>
                      </m:rad>
                    </m:oMath>
                  </m:oMathPara>
                </a14:m>
                <a:endParaRPr lang="zh-CN" altLang="en-US" dirty="0"/>
              </a:p>
            </p:txBody>
          </p:sp>
        </mc:Choice>
        <mc:Fallback xmlns="">
          <p:sp>
            <p:nvSpPr>
              <p:cNvPr id="2" name="文本框 1">
                <a:extLst>
                  <a:ext uri="{FF2B5EF4-FFF2-40B4-BE49-F238E27FC236}">
                    <a16:creationId xmlns:a16="http://schemas.microsoft.com/office/drawing/2014/main" id="{28EC9B24-A902-3C58-7FFB-C82BEF553BCF}"/>
                  </a:ext>
                </a:extLst>
              </p:cNvPr>
              <p:cNvSpPr txBox="1">
                <a:spLocks noRot="1" noChangeAspect="1" noMove="1" noResize="1" noEditPoints="1" noAdjustHandles="1" noChangeArrowheads="1" noChangeShapeType="1" noTextEdit="1"/>
              </p:cNvSpPr>
              <p:nvPr/>
            </p:nvSpPr>
            <p:spPr>
              <a:xfrm>
                <a:off x="3831579" y="4054149"/>
                <a:ext cx="3467872" cy="1077603"/>
              </a:xfrm>
              <a:prstGeom prst="rect">
                <a:avLst/>
              </a:prstGeom>
              <a:blipFill>
                <a:blip r:embed="rId2"/>
                <a:stretch>
                  <a:fillRect b="-5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50399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7BC32B0-2F2E-E6A3-CFA7-FAF16466416A}"/>
              </a:ext>
            </a:extLst>
          </p:cNvPr>
          <p:cNvPicPr>
            <a:picLocks noChangeAspect="1"/>
          </p:cNvPicPr>
          <p:nvPr/>
        </p:nvPicPr>
        <p:blipFill>
          <a:blip r:embed="rId2"/>
          <a:stretch>
            <a:fillRect/>
          </a:stretch>
        </p:blipFill>
        <p:spPr>
          <a:xfrm>
            <a:off x="1068040" y="1443778"/>
            <a:ext cx="9019309" cy="2445810"/>
          </a:xfrm>
          <a:prstGeom prst="rect">
            <a:avLst/>
          </a:prstGeom>
        </p:spPr>
      </p:pic>
      <p:pic>
        <p:nvPicPr>
          <p:cNvPr id="8" name="图片 7">
            <a:extLst>
              <a:ext uri="{FF2B5EF4-FFF2-40B4-BE49-F238E27FC236}">
                <a16:creationId xmlns:a16="http://schemas.microsoft.com/office/drawing/2014/main" id="{C7946FC3-FE6F-9700-9FD0-626AB1833574}"/>
              </a:ext>
            </a:extLst>
          </p:cNvPr>
          <p:cNvPicPr>
            <a:picLocks noChangeAspect="1"/>
          </p:cNvPicPr>
          <p:nvPr/>
        </p:nvPicPr>
        <p:blipFill>
          <a:blip r:embed="rId3"/>
          <a:stretch>
            <a:fillRect/>
          </a:stretch>
        </p:blipFill>
        <p:spPr>
          <a:xfrm>
            <a:off x="2032713" y="4001554"/>
            <a:ext cx="7359472" cy="2557865"/>
          </a:xfrm>
          <a:prstGeom prst="rect">
            <a:avLst/>
          </a:prstGeom>
        </p:spPr>
      </p:pic>
      <p:sp>
        <p:nvSpPr>
          <p:cNvPr id="10" name="文本框 9">
            <a:extLst>
              <a:ext uri="{FF2B5EF4-FFF2-40B4-BE49-F238E27FC236}">
                <a16:creationId xmlns:a16="http://schemas.microsoft.com/office/drawing/2014/main" id="{23C0F2E6-1B33-9C2E-2DBE-255C571CF89D}"/>
              </a:ext>
            </a:extLst>
          </p:cNvPr>
          <p:cNvSpPr txBox="1"/>
          <p:nvPr/>
        </p:nvSpPr>
        <p:spPr>
          <a:xfrm>
            <a:off x="230675" y="1087581"/>
            <a:ext cx="2741125" cy="369332"/>
          </a:xfrm>
          <a:prstGeom prst="rect">
            <a:avLst/>
          </a:prstGeom>
          <a:noFill/>
        </p:spPr>
        <p:txBody>
          <a:bodyPr wrap="square">
            <a:spAutoFit/>
          </a:bodyPr>
          <a:lstStyle/>
          <a:p>
            <a:r>
              <a:rPr lang="en-US" altLang="zh-CN" b="1" dirty="0">
                <a:solidFill>
                  <a:srgbClr val="2A2B2E"/>
                </a:solidFill>
                <a:latin typeface="Times New Roman" panose="02020603050405020304" pitchFamily="18" charset="0"/>
                <a:cs typeface="Times New Roman" panose="02020603050405020304" pitchFamily="18" charset="0"/>
              </a:rPr>
              <a:t>Result visualization</a:t>
            </a:r>
          </a:p>
        </p:txBody>
      </p:sp>
      <p:sp>
        <p:nvSpPr>
          <p:cNvPr id="11" name="Rectangle 2">
            <a:extLst>
              <a:ext uri="{FF2B5EF4-FFF2-40B4-BE49-F238E27FC236}">
                <a16:creationId xmlns:a16="http://schemas.microsoft.com/office/drawing/2014/main" id="{53BF2A9B-5F27-B961-7F4A-809C15EC65E0}"/>
              </a:ext>
            </a:extLst>
          </p:cNvPr>
          <p:cNvSpPr txBox="1">
            <a:spLocks noChangeArrowheads="1"/>
          </p:cNvSpPr>
          <p:nvPr/>
        </p:nvSpPr>
        <p:spPr bwMode="auto">
          <a:xfrm>
            <a:off x="0" y="0"/>
            <a:ext cx="12191999" cy="858982"/>
          </a:xfrm>
          <a:prstGeom prst="rect">
            <a:avLst/>
          </a:prstGeom>
          <a:solidFill>
            <a:schemeClr val="accent1">
              <a:lumMod val="75000"/>
            </a:schemeClr>
          </a:solidFill>
          <a:ln>
            <a:noFill/>
          </a:ln>
          <a:effectLst/>
        </p:spPr>
        <p:txBody>
          <a:bodyPr vert="horz" wrap="square" lIns="91440" tIns="45720" rIns="91440" bIns="45720" numCol="1" anchor="ctr" anchorCtr="0" compatLnSpc="1">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chemeClr val="bg1"/>
                </a:solidFill>
                <a:latin typeface="Times New Roman" panose="02020603050405020304" pitchFamily="18" charset="0"/>
                <a:ea typeface="華康儷粗黑(P)" panose="020B0700000000000000" pitchFamily="34" charset="-120"/>
                <a:cs typeface="Times New Roman" panose="02020603050405020304" pitchFamily="18" charset="0"/>
              </a:rPr>
              <a:t>MDS embedding: results visualization</a:t>
            </a:r>
          </a:p>
        </p:txBody>
      </p:sp>
    </p:spTree>
    <p:extLst>
      <p:ext uri="{BB962C8B-B14F-4D97-AF65-F5344CB8AC3E}">
        <p14:creationId xmlns:p14="http://schemas.microsoft.com/office/powerpoint/2010/main" val="3447056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31B27ECA-AE3B-7E94-6FBF-507FC4025BD4}"/>
              </a:ext>
            </a:extLst>
          </p:cNvPr>
          <p:cNvSpPr txBox="1">
            <a:spLocks noChangeArrowheads="1"/>
          </p:cNvSpPr>
          <p:nvPr/>
        </p:nvSpPr>
        <p:spPr bwMode="auto">
          <a:xfrm>
            <a:off x="0" y="0"/>
            <a:ext cx="12191999" cy="858982"/>
          </a:xfrm>
          <a:prstGeom prst="rect">
            <a:avLst/>
          </a:prstGeom>
          <a:solidFill>
            <a:schemeClr val="accent1">
              <a:lumMod val="75000"/>
            </a:schemeClr>
          </a:solidFill>
          <a:ln>
            <a:noFill/>
          </a:ln>
          <a:effectLst/>
        </p:spPr>
        <p:txBody>
          <a:bodyPr vert="horz" wrap="square" lIns="91440" tIns="45720" rIns="91440" bIns="45720" numCol="1" anchor="ctr" anchorCtr="0" compatLnSpc="1">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chemeClr val="bg1"/>
                </a:solidFill>
                <a:latin typeface="Times New Roman" panose="02020603050405020304" pitchFamily="18" charset="0"/>
                <a:ea typeface="華康儷粗黑(P)" panose="020B0700000000000000" pitchFamily="34" charset="-120"/>
                <a:cs typeface="Times New Roman" panose="02020603050405020304" pitchFamily="18" charset="0"/>
              </a:rPr>
              <a:t>ISOMAP embedding: introduction</a:t>
            </a:r>
          </a:p>
        </p:txBody>
      </p:sp>
      <p:sp>
        <p:nvSpPr>
          <p:cNvPr id="14" name="文本框 13">
            <a:extLst>
              <a:ext uri="{FF2B5EF4-FFF2-40B4-BE49-F238E27FC236}">
                <a16:creationId xmlns:a16="http://schemas.microsoft.com/office/drawing/2014/main" id="{D665C29E-CECD-DBE3-3A2F-58DD9E4A2F87}"/>
              </a:ext>
            </a:extLst>
          </p:cNvPr>
          <p:cNvSpPr txBox="1"/>
          <p:nvPr/>
        </p:nvSpPr>
        <p:spPr>
          <a:xfrm>
            <a:off x="234139" y="916158"/>
            <a:ext cx="10989436" cy="5078313"/>
          </a:xfrm>
          <a:prstGeom prst="rect">
            <a:avLst/>
          </a:prstGeom>
          <a:noFill/>
        </p:spPr>
        <p:txBody>
          <a:bodyPr wrap="square">
            <a:spAutoFit/>
          </a:bodyPr>
          <a:lstStyle/>
          <a:p>
            <a:r>
              <a:rPr lang="en-US" altLang="zh-CN" b="1" dirty="0">
                <a:solidFill>
                  <a:srgbClr val="2A2B2E"/>
                </a:solidFill>
                <a:latin typeface="Times New Roman" panose="02020603050405020304" pitchFamily="18" charset="0"/>
                <a:cs typeface="Times New Roman" panose="02020603050405020304" pitchFamily="18" charset="0"/>
              </a:rPr>
              <a:t>ISOMAP introduction: </a:t>
            </a:r>
            <a:r>
              <a:rPr lang="en-US" altLang="zh-CN" dirty="0">
                <a:solidFill>
                  <a:srgbClr val="2A2B2E"/>
                </a:solidFill>
                <a:latin typeface="Times New Roman" panose="02020603050405020304" pitchFamily="18" charset="0"/>
                <a:cs typeface="Times New Roman" panose="02020603050405020304" pitchFamily="18" charset="0"/>
              </a:rPr>
              <a:t>ISOMAP is a popular nonlinear dimensionality reduction method. It combines classical Multidimensional Scaling (MDS) with shortest path algorithms from complex network theory, aiming to preserve the global geometric structure of data in its original high-dimensional space.</a:t>
            </a:r>
          </a:p>
          <a:p>
            <a:endParaRPr lang="en-US" altLang="zh-CN" dirty="0">
              <a:solidFill>
                <a:srgbClr val="2A2B2E"/>
              </a:solidFill>
              <a:latin typeface="Times New Roman" panose="02020603050405020304" pitchFamily="18" charset="0"/>
              <a:cs typeface="Times New Roman" panose="02020603050405020304" pitchFamily="18" charset="0"/>
            </a:endParaRPr>
          </a:p>
          <a:p>
            <a:r>
              <a:rPr lang="en-US" altLang="zh-CN" b="1" dirty="0">
                <a:solidFill>
                  <a:srgbClr val="2A2B2E"/>
                </a:solidFill>
                <a:latin typeface="Times New Roman" panose="02020603050405020304" pitchFamily="18" charset="0"/>
                <a:cs typeface="Times New Roman" panose="02020603050405020304" pitchFamily="18" charset="0"/>
              </a:rPr>
              <a:t>Basic steps: </a:t>
            </a:r>
          </a:p>
          <a:p>
            <a:pPr marL="342900" indent="-342900">
              <a:buAutoNum type="arabicPeriod"/>
            </a:pPr>
            <a:r>
              <a:rPr lang="en-US" altLang="zh-CN" b="1" dirty="0">
                <a:solidFill>
                  <a:srgbClr val="2A2B2E"/>
                </a:solidFill>
                <a:latin typeface="Times New Roman" panose="02020603050405020304" pitchFamily="18" charset="0"/>
                <a:cs typeface="Times New Roman" panose="02020603050405020304" pitchFamily="18" charset="0"/>
              </a:rPr>
              <a:t>Neighborhood Graph Construction: </a:t>
            </a:r>
            <a:r>
              <a:rPr lang="en-US" altLang="zh-CN" dirty="0">
                <a:solidFill>
                  <a:srgbClr val="2A2B2E"/>
                </a:solidFill>
                <a:latin typeface="Times New Roman" panose="02020603050405020304" pitchFamily="18" charset="0"/>
                <a:cs typeface="Times New Roman" panose="02020603050405020304" pitchFamily="18" charset="0"/>
              </a:rPr>
              <a:t>Firstly, ISOMAP requires the construction of a neighborhood graph among the data points. </a:t>
            </a:r>
          </a:p>
          <a:p>
            <a:pPr marL="342900" indent="-342900">
              <a:buAutoNum type="arabicPeriod"/>
            </a:pPr>
            <a:endParaRPr lang="en-US" altLang="zh-CN" dirty="0">
              <a:solidFill>
                <a:srgbClr val="2A2B2E"/>
              </a:solidFill>
              <a:latin typeface="Times New Roman" panose="02020603050405020304" pitchFamily="18" charset="0"/>
              <a:cs typeface="Times New Roman" panose="02020603050405020304" pitchFamily="18" charset="0"/>
            </a:endParaRPr>
          </a:p>
          <a:p>
            <a:pPr marL="342900" indent="-342900">
              <a:buAutoNum type="arabicPeriod"/>
            </a:pPr>
            <a:r>
              <a:rPr lang="en-US" altLang="zh-CN" b="1" dirty="0">
                <a:solidFill>
                  <a:srgbClr val="2A2B2E"/>
                </a:solidFill>
                <a:latin typeface="Times New Roman" panose="02020603050405020304" pitchFamily="18" charset="0"/>
                <a:cs typeface="Times New Roman" panose="02020603050405020304" pitchFamily="18" charset="0"/>
              </a:rPr>
              <a:t>Calculating Shortest Paths: </a:t>
            </a:r>
            <a:r>
              <a:rPr lang="en-US" altLang="zh-CN" dirty="0">
                <a:solidFill>
                  <a:srgbClr val="2A2B2E"/>
                </a:solidFill>
                <a:latin typeface="Times New Roman" panose="02020603050405020304" pitchFamily="18" charset="0"/>
                <a:cs typeface="Times New Roman" panose="02020603050405020304" pitchFamily="18" charset="0"/>
              </a:rPr>
              <a:t>Based on the neighborhood graph, use shortest path algorithms (such as Dijkstra’s or Floyd-</a:t>
            </a:r>
            <a:r>
              <a:rPr lang="en-US" altLang="zh-CN" dirty="0" err="1">
                <a:solidFill>
                  <a:srgbClr val="2A2B2E"/>
                </a:solidFill>
                <a:latin typeface="Times New Roman" panose="02020603050405020304" pitchFamily="18" charset="0"/>
                <a:cs typeface="Times New Roman" panose="02020603050405020304" pitchFamily="18" charset="0"/>
              </a:rPr>
              <a:t>Warshall</a:t>
            </a:r>
            <a:r>
              <a:rPr lang="en-US" altLang="zh-CN" dirty="0">
                <a:solidFill>
                  <a:srgbClr val="2A2B2E"/>
                </a:solidFill>
                <a:latin typeface="Times New Roman" panose="02020603050405020304" pitchFamily="18" charset="0"/>
                <a:cs typeface="Times New Roman" panose="02020603050405020304" pitchFamily="18" charset="0"/>
              </a:rPr>
              <a:t> algorithm) to compute the shortest paths between any two points in the graph. </a:t>
            </a:r>
          </a:p>
          <a:p>
            <a:pPr marL="342900" indent="-342900">
              <a:buAutoNum type="arabicPeriod"/>
            </a:pPr>
            <a:endParaRPr lang="en-US" altLang="zh-CN" dirty="0">
              <a:solidFill>
                <a:srgbClr val="2A2B2E"/>
              </a:solidFill>
              <a:latin typeface="Times New Roman" panose="02020603050405020304" pitchFamily="18" charset="0"/>
              <a:cs typeface="Times New Roman" panose="02020603050405020304" pitchFamily="18" charset="0"/>
            </a:endParaRPr>
          </a:p>
          <a:p>
            <a:pPr marL="342900" indent="-342900">
              <a:buAutoNum type="arabicPeriod"/>
            </a:pPr>
            <a:r>
              <a:rPr lang="en-US" altLang="zh-CN" b="1" dirty="0">
                <a:solidFill>
                  <a:srgbClr val="2A2B2E"/>
                </a:solidFill>
                <a:latin typeface="Times New Roman" panose="02020603050405020304" pitchFamily="18" charset="0"/>
                <a:cs typeface="Times New Roman" panose="02020603050405020304" pitchFamily="18" charset="0"/>
              </a:rPr>
              <a:t>Multidimensional Scaling (MDS): </a:t>
            </a:r>
            <a:r>
              <a:rPr lang="en-US" altLang="zh-CN" dirty="0">
                <a:solidFill>
                  <a:srgbClr val="2A2B2E"/>
                </a:solidFill>
                <a:latin typeface="Times New Roman" panose="02020603050405020304" pitchFamily="18" charset="0"/>
                <a:cs typeface="Times New Roman" panose="02020603050405020304" pitchFamily="18" charset="0"/>
              </a:rPr>
              <a:t>Employ classical MDS to embed these shortest path distances into a lower-dimensional space. </a:t>
            </a:r>
          </a:p>
          <a:p>
            <a:pPr marL="342900" indent="-342900">
              <a:buAutoNum type="arabicPeriod"/>
            </a:pPr>
            <a:endParaRPr lang="en-US" altLang="zh-CN" dirty="0">
              <a:solidFill>
                <a:srgbClr val="2A2B2E"/>
              </a:solidFill>
              <a:latin typeface="Times New Roman" panose="02020603050405020304" pitchFamily="18" charset="0"/>
              <a:cs typeface="Times New Roman" panose="02020603050405020304" pitchFamily="18" charset="0"/>
            </a:endParaRPr>
          </a:p>
          <a:p>
            <a:pPr marL="342900" indent="-342900">
              <a:buAutoNum type="arabicPeriod"/>
            </a:pPr>
            <a:r>
              <a:rPr lang="en-US" altLang="zh-CN" b="1" dirty="0">
                <a:solidFill>
                  <a:srgbClr val="2A2B2E"/>
                </a:solidFill>
                <a:latin typeface="Times New Roman" panose="02020603050405020304" pitchFamily="18" charset="0"/>
                <a:cs typeface="Times New Roman" panose="02020603050405020304" pitchFamily="18" charset="0"/>
              </a:rPr>
              <a:t>Dimensionality Reduction and Visualization: </a:t>
            </a:r>
            <a:r>
              <a:rPr lang="en-US" altLang="zh-CN" dirty="0">
                <a:solidFill>
                  <a:srgbClr val="2A2B2E"/>
                </a:solidFill>
                <a:latin typeface="Times New Roman" panose="02020603050405020304" pitchFamily="18" charset="0"/>
                <a:cs typeface="Times New Roman" panose="02020603050405020304" pitchFamily="18" charset="0"/>
              </a:rPr>
              <a:t>Finally, the embedding of data points in the lower-dimensional space can be used for visualization and analysis of the data’s intrinsic structure, which helps to reveal the essential characteristics and relationships within the data.</a:t>
            </a:r>
          </a:p>
          <a:p>
            <a:endParaRPr lang="en-US" altLang="zh-CN" dirty="0">
              <a:solidFill>
                <a:srgbClr val="2A2B2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8347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BAEB386-D5A8-BA04-3521-23834284D424}"/>
              </a:ext>
            </a:extLst>
          </p:cNvPr>
          <p:cNvPicPr>
            <a:picLocks noChangeAspect="1"/>
          </p:cNvPicPr>
          <p:nvPr/>
        </p:nvPicPr>
        <p:blipFill>
          <a:blip r:embed="rId2"/>
          <a:stretch>
            <a:fillRect/>
          </a:stretch>
        </p:blipFill>
        <p:spPr>
          <a:xfrm>
            <a:off x="1031119" y="1452621"/>
            <a:ext cx="9050867" cy="2471206"/>
          </a:xfrm>
          <a:prstGeom prst="rect">
            <a:avLst/>
          </a:prstGeom>
        </p:spPr>
      </p:pic>
      <p:pic>
        <p:nvPicPr>
          <p:cNvPr id="8" name="图片 7">
            <a:extLst>
              <a:ext uri="{FF2B5EF4-FFF2-40B4-BE49-F238E27FC236}">
                <a16:creationId xmlns:a16="http://schemas.microsoft.com/office/drawing/2014/main" id="{A15A3FEB-3602-6AE0-5537-A1F4D3DBEB59}"/>
              </a:ext>
            </a:extLst>
          </p:cNvPr>
          <p:cNvPicPr>
            <a:picLocks noChangeAspect="1"/>
          </p:cNvPicPr>
          <p:nvPr/>
        </p:nvPicPr>
        <p:blipFill>
          <a:blip r:embed="rId3"/>
          <a:stretch>
            <a:fillRect/>
          </a:stretch>
        </p:blipFill>
        <p:spPr>
          <a:xfrm>
            <a:off x="2417577" y="4098222"/>
            <a:ext cx="7042217" cy="2471205"/>
          </a:xfrm>
          <a:prstGeom prst="rect">
            <a:avLst/>
          </a:prstGeom>
        </p:spPr>
      </p:pic>
      <p:sp>
        <p:nvSpPr>
          <p:cNvPr id="9" name="Rectangle 2">
            <a:extLst>
              <a:ext uri="{FF2B5EF4-FFF2-40B4-BE49-F238E27FC236}">
                <a16:creationId xmlns:a16="http://schemas.microsoft.com/office/drawing/2014/main" id="{31B27ECA-AE3B-7E94-6FBF-507FC4025BD4}"/>
              </a:ext>
            </a:extLst>
          </p:cNvPr>
          <p:cNvSpPr txBox="1">
            <a:spLocks noChangeArrowheads="1"/>
          </p:cNvSpPr>
          <p:nvPr/>
        </p:nvSpPr>
        <p:spPr bwMode="auto">
          <a:xfrm>
            <a:off x="0" y="0"/>
            <a:ext cx="12191999" cy="858982"/>
          </a:xfrm>
          <a:prstGeom prst="rect">
            <a:avLst/>
          </a:prstGeom>
          <a:solidFill>
            <a:schemeClr val="accent1">
              <a:lumMod val="75000"/>
            </a:schemeClr>
          </a:solidFill>
          <a:ln>
            <a:noFill/>
          </a:ln>
          <a:effectLst/>
        </p:spPr>
        <p:txBody>
          <a:bodyPr vert="horz" wrap="square" lIns="91440" tIns="45720" rIns="91440" bIns="45720" numCol="1" anchor="ctr" anchorCtr="0" compatLnSpc="1">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chemeClr val="bg1"/>
                </a:solidFill>
                <a:latin typeface="Times New Roman" panose="02020603050405020304" pitchFamily="18" charset="0"/>
                <a:ea typeface="華康儷粗黑(P)" panose="020B0700000000000000" pitchFamily="34" charset="-120"/>
                <a:cs typeface="Times New Roman" panose="02020603050405020304" pitchFamily="18" charset="0"/>
              </a:rPr>
              <a:t>ISOMAP embedding: results visualization</a:t>
            </a:r>
          </a:p>
        </p:txBody>
      </p:sp>
      <p:sp>
        <p:nvSpPr>
          <p:cNvPr id="15" name="文本框 14">
            <a:extLst>
              <a:ext uri="{FF2B5EF4-FFF2-40B4-BE49-F238E27FC236}">
                <a16:creationId xmlns:a16="http://schemas.microsoft.com/office/drawing/2014/main" id="{03432A32-8232-A374-7D88-061D15F1F023}"/>
              </a:ext>
            </a:extLst>
          </p:cNvPr>
          <p:cNvSpPr txBox="1"/>
          <p:nvPr/>
        </p:nvSpPr>
        <p:spPr>
          <a:xfrm>
            <a:off x="230675" y="1083289"/>
            <a:ext cx="2741125" cy="369332"/>
          </a:xfrm>
          <a:prstGeom prst="rect">
            <a:avLst/>
          </a:prstGeom>
          <a:noFill/>
        </p:spPr>
        <p:txBody>
          <a:bodyPr wrap="square">
            <a:spAutoFit/>
          </a:bodyPr>
          <a:lstStyle/>
          <a:p>
            <a:r>
              <a:rPr lang="en-US" altLang="zh-CN" b="1" dirty="0">
                <a:solidFill>
                  <a:srgbClr val="2A2B2E"/>
                </a:solidFill>
                <a:latin typeface="Times New Roman" panose="02020603050405020304" pitchFamily="18" charset="0"/>
                <a:cs typeface="Times New Roman" panose="02020603050405020304" pitchFamily="18" charset="0"/>
              </a:rPr>
              <a:t>Result visualization</a:t>
            </a:r>
          </a:p>
        </p:txBody>
      </p:sp>
    </p:spTree>
    <p:extLst>
      <p:ext uri="{BB962C8B-B14F-4D97-AF65-F5344CB8AC3E}">
        <p14:creationId xmlns:p14="http://schemas.microsoft.com/office/powerpoint/2010/main" val="2633428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25893</TotalTime>
  <Words>1787</Words>
  <Application>Microsoft Office PowerPoint</Application>
  <PresentationFormat>宽屏</PresentationFormat>
  <Paragraphs>154</Paragraphs>
  <Slides>21</Slides>
  <Notes>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21</vt:i4>
      </vt:variant>
    </vt:vector>
  </HeadingPairs>
  <TitlesOfParts>
    <vt:vector size="29" baseType="lpstr">
      <vt:lpstr>Arial</vt:lpstr>
      <vt:lpstr>Calibri</vt:lpstr>
      <vt:lpstr>Cambria Math</vt:lpstr>
      <vt:lpstr>Franklin Gothic Book</vt:lpstr>
      <vt:lpstr>Franklin Gothic Medium</vt:lpstr>
      <vt:lpstr>Times New Roman</vt:lpstr>
      <vt:lpstr>Wingdings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VRF Chiller modeling</dc:title>
  <dc:creator>WANG Zhe</dc:creator>
  <cp:lastModifiedBy>LIN Zinan</cp:lastModifiedBy>
  <cp:revision>527</cp:revision>
  <dcterms:created xsi:type="dcterms:W3CDTF">2022-12-21T03:42:14Z</dcterms:created>
  <dcterms:modified xsi:type="dcterms:W3CDTF">2024-04-30T14:58:16Z</dcterms:modified>
</cp:coreProperties>
</file>